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5"/>
  </p:notesMasterIdLst>
  <p:handoutMasterIdLst>
    <p:handoutMasterId r:id="rId26"/>
  </p:handoutMasterIdLst>
  <p:sldIdLst>
    <p:sldId id="256" r:id="rId2"/>
    <p:sldId id="258" r:id="rId3"/>
    <p:sldId id="287" r:id="rId4"/>
    <p:sldId id="260" r:id="rId5"/>
    <p:sldId id="296" r:id="rId6"/>
    <p:sldId id="262" r:id="rId7"/>
    <p:sldId id="297" r:id="rId8"/>
    <p:sldId id="298" r:id="rId9"/>
    <p:sldId id="300" r:id="rId10"/>
    <p:sldId id="301" r:id="rId11"/>
    <p:sldId id="302" r:id="rId12"/>
    <p:sldId id="303" r:id="rId13"/>
    <p:sldId id="304" r:id="rId14"/>
    <p:sldId id="305" r:id="rId15"/>
    <p:sldId id="306" r:id="rId16"/>
    <p:sldId id="307" r:id="rId17"/>
    <p:sldId id="308" r:id="rId18"/>
    <p:sldId id="309" r:id="rId19"/>
    <p:sldId id="310" r:id="rId20"/>
    <p:sldId id="311" r:id="rId21"/>
    <p:sldId id="312" r:id="rId22"/>
    <p:sldId id="313" r:id="rId23"/>
    <p:sldId id="273" r:id="rId24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나눔고딕 ExtraBold" panose="020D0904000000000000" pitchFamily="50" charset="-127"/>
      <p:bold r:id="rId31"/>
    </p:embeddedFont>
    <p:embeddedFont>
      <p:font typeface="나눔바른고딕" panose="020B0603020101020101" pitchFamily="50" charset="-127"/>
      <p:regular r:id="rId32"/>
      <p:bold r:id="rId33"/>
    </p:embeddedFont>
    <p:embeddedFont>
      <p:font typeface="나눔바른고딕OTF Light" panose="02000303000000000000" pitchFamily="50" charset="-127"/>
      <p:regular r:id="rId34"/>
    </p:embeddedFont>
    <p:embeddedFont>
      <p:font typeface="맑은 고딕" panose="020B0503020000020004" pitchFamily="50" charset="-127"/>
      <p:regular r:id="rId35"/>
      <p:bold r:id="rId3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8502"/>
    <a:srgbClr val="F68427"/>
    <a:srgbClr val="FAC03D"/>
    <a:srgbClr val="F8B61D"/>
    <a:srgbClr val="D1D2D4"/>
    <a:srgbClr val="F05A1B"/>
    <a:srgbClr val="232120"/>
    <a:srgbClr val="1B1B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66399" autoAdjust="0"/>
  </p:normalViewPr>
  <p:slideViewPr>
    <p:cSldViewPr snapToGrid="0">
      <p:cViewPr varScale="1">
        <p:scale>
          <a:sx n="86" d="100"/>
          <a:sy n="86" d="100"/>
        </p:scale>
        <p:origin x="1926" y="78"/>
      </p:cViewPr>
      <p:guideLst>
        <p:guide orient="horz" pos="2137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howGuides="1">
      <p:cViewPr varScale="1">
        <p:scale>
          <a:sx n="91" d="100"/>
          <a:sy n="91" d="100"/>
        </p:scale>
        <p:origin x="2872" y="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79431D-2EED-4D44-A4D1-BDCA7BDF173C}" type="datetimeFigureOut">
              <a:rPr lang="ko-KR" altLang="en-US" smtClean="0"/>
              <a:t>2022-08-30 Tue요일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1CCA3-8754-4B30-BD60-06ED2466037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131719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06AE40-8DC1-4615-8643-9313F59D98C4}" type="datetimeFigureOut">
              <a:rPr lang="ko-KR" altLang="en-US" smtClean="0"/>
              <a:t>2022-08-30 Tue요일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E75E63-DB19-4BF7-92B2-5CFCB17A3D5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9606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l" fontAlgn="base" latinLnBrk="1">
              <a:lnSpc>
                <a:spcPct val="17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학습목표</a:t>
            </a: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171450" marR="0" indent="-17145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1.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미디어를 통해 이루어질 수 있는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형법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특별법에 의거한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‘심각한 </a:t>
            </a:r>
            <a:r>
              <a:rPr lang="ko-KR" altLang="en-US" sz="105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범죄행위’에는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무엇이 있는지 이해할 수 있다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171450" marR="0" indent="-17145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2. </a:t>
            </a:r>
            <a:r>
              <a:rPr lang="ko-KR" altLang="en-US" sz="1050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법률에 규정된 범죄 행위를 파악함으로써 행위로 인한 책임의 의미를 알고 주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의할 수 있다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3.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성폭력 피해자가 보호와 지원의 대상임을 이해할 수 있다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l"/>
            <a:endParaRPr lang="ko-KR" altLang="en-US" sz="10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75514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l" fontAlgn="base" latinLnBrk="1">
              <a:lnSpc>
                <a:spcPct val="17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교수 지도안</a:t>
            </a: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* 활동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2(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법에 따라 가해자는 어떤 처벌을 받나요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?)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100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성폭력의 처벌에 대해 이해하기 위한 활동입니다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100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「아동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·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청소년의 성보호에 관한 </a:t>
            </a:r>
            <a:r>
              <a:rPr lang="ko-KR" altLang="en-US" sz="1050" u="none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법률」에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따라 아동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·</a:t>
            </a:r>
            <a:r>
              <a:rPr lang="ko-KR" altLang="en-US" sz="1050" u="none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청소년성착취물과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관련한 행위를 한 가해자는 모두 징역형 이상의 처벌을 받습니다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특히 아동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·</a:t>
            </a:r>
            <a:r>
              <a:rPr lang="ko-KR" altLang="en-US" sz="1050" u="none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청소년성</a:t>
            </a:r>
            <a:r>
              <a:rPr lang="ko-KR" altLang="en-US" sz="1050" u="none" kern="0" spc="-2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착취물을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제작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수입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수출하는 경우에 대해서는 최고 무기징역까지 가능하며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설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령 미수에 그치더라도 처벌이 가능하고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상습범일 경우에는 법정형의 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1/2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까지 가중 처벌됩니다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150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앞에서 적어보았던 처벌과 관련하여 알고 있다고 생각했던 정보들과 실제 법 조항이 얼마나 같고 </a:t>
            </a:r>
            <a:r>
              <a:rPr lang="ko-KR" altLang="en-US" sz="1050" u="none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다른지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비교해 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다른 내용이 많다면 미디어에서 접하는 정보를 비판적으로 </a:t>
            </a:r>
            <a:r>
              <a:rPr lang="ko-KR" altLang="en-US" sz="1050" u="none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받아들여야한다는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것을 다시 언급해 주도록 합니다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자료 출처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- [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법령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아동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·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청소년의 성보호에 관한 법률 제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11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조</a:t>
            </a:r>
          </a:p>
          <a:p>
            <a:pPr algn="l"/>
            <a:endParaRPr lang="ko-KR" altLang="en-US" sz="10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956386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ko-KR" altLang="en-US" sz="10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344679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l" fontAlgn="base" latinLnBrk="1">
              <a:lnSpc>
                <a:spcPct val="17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20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20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교수 지도안</a:t>
            </a:r>
            <a:r>
              <a:rPr lang="en-US" altLang="ko-KR" sz="120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* 활동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3(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법에 따라 피해자는 어떤 권리가 있나요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?)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피해자의 신고할 권리를 이해하기 위한 활동입니다</a:t>
            </a:r>
            <a:r>
              <a:rPr lang="en-US" altLang="ko-KR" sz="120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20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수업에 들어가기 전 학생들에게 피해자의 권리</a:t>
            </a:r>
            <a:r>
              <a:rPr lang="en-US" altLang="ko-KR" sz="120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20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보호</a:t>
            </a:r>
            <a:r>
              <a:rPr lang="en-US" altLang="ko-KR" sz="120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20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지원에 대해 알고 있는지 물어봅니다</a:t>
            </a:r>
            <a:r>
              <a:rPr lang="en-US" altLang="ko-KR" sz="120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200" u="none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활동지</a:t>
            </a:r>
            <a:r>
              <a:rPr lang="ko-KR" altLang="en-US" sz="120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20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2).</a:t>
            </a:r>
            <a:endParaRPr lang="ko-KR" altLang="en-US" sz="120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성폭력의 피해자가 어떤 보호와 지원을 받는지 알고 있는지</a:t>
            </a:r>
            <a:r>
              <a:rPr lang="en-US" altLang="ko-KR" sz="120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20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알고 있다면 관련 정보를 어떻게 알게 되었는지 적어보도록 합니다</a:t>
            </a:r>
            <a:r>
              <a:rPr lang="en-US" altLang="ko-KR" sz="120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20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혹시 알고 있는 내용이 없다면</a:t>
            </a:r>
            <a:r>
              <a:rPr lang="en-US" altLang="ko-KR" sz="120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20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어떤 지원을 받을 것 </a:t>
            </a:r>
            <a:r>
              <a:rPr lang="ko-KR" altLang="en-US" sz="1200" u="none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같은지</a:t>
            </a:r>
            <a:r>
              <a:rPr lang="ko-KR" altLang="en-US" sz="120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생각하여 적어보도록 합니다</a:t>
            </a:r>
            <a:r>
              <a:rPr lang="en-US" altLang="ko-KR" sz="120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20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아동</a:t>
            </a:r>
            <a:r>
              <a:rPr lang="en-US" altLang="ko-KR" sz="120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·</a:t>
            </a:r>
            <a:r>
              <a:rPr lang="ko-KR" altLang="en-US" sz="120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청소년도 자신의 디지털 성폭력 피해사실을 신고할 수 있고</a:t>
            </a:r>
            <a:r>
              <a:rPr lang="en-US" altLang="ko-KR" sz="120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20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신고를 </a:t>
            </a:r>
            <a:r>
              <a:rPr lang="ko-KR" altLang="en-US" sz="1200" u="none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위해여러</a:t>
            </a:r>
            <a:r>
              <a:rPr lang="ko-KR" altLang="en-US" sz="120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도움을 받을 수 있음을 알려줍니다</a:t>
            </a:r>
            <a:r>
              <a:rPr lang="en-US" altLang="ko-KR" sz="120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r>
              <a:rPr lang="ko-KR" altLang="en-US" sz="120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「아동</a:t>
            </a:r>
            <a:r>
              <a:rPr lang="en-US" altLang="ko-KR" sz="120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·</a:t>
            </a:r>
            <a:r>
              <a:rPr lang="ko-KR" altLang="en-US" sz="120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청소년의 성보호에 관한 </a:t>
            </a:r>
            <a:r>
              <a:rPr lang="ko-KR" altLang="en-US" sz="1200" u="none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법률」에서는</a:t>
            </a:r>
            <a:r>
              <a:rPr lang="ko-KR" altLang="en-US" sz="120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신고의무자를 두어 아동</a:t>
            </a:r>
            <a:r>
              <a:rPr lang="en-US" altLang="ko-KR" sz="120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·</a:t>
            </a:r>
            <a:r>
              <a:rPr lang="ko-KR" altLang="en-US" sz="120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청소년을 대상으로 한 성폭력의 발생을 알게 된 즉시 신고하도록 하고 있습니다</a:t>
            </a:r>
            <a:r>
              <a:rPr lang="en-US" altLang="ko-KR" sz="120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20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피해자가 아동</a:t>
            </a:r>
            <a:r>
              <a:rPr lang="en-US" altLang="ko-KR" sz="120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·</a:t>
            </a:r>
            <a:r>
              <a:rPr lang="ko-KR" altLang="en-US" sz="120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청소년인 경우 돈을 목적으로 가해자와 </a:t>
            </a:r>
            <a:r>
              <a:rPr lang="ko-KR" altLang="en-US" sz="1200" u="none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접촉했다거나</a:t>
            </a:r>
            <a:r>
              <a:rPr lang="ko-KR" altLang="en-US" sz="120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200" u="none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채팅앱</a:t>
            </a:r>
            <a:r>
              <a:rPr lang="en-US" altLang="ko-KR" sz="120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20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게임을 했다는 이유로 피해자도 잘못한 것이 아니냐는 질문이 나올 수 있습니다</a:t>
            </a:r>
            <a:r>
              <a:rPr lang="en-US" altLang="ko-KR" sz="120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200" u="none" kern="0" spc="-4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다른 범죄는 피해자의 행실을 문제 삼지 않는 데 반해 유독 성폭력 범죄만 피</a:t>
            </a:r>
            <a:r>
              <a:rPr lang="ko-KR" altLang="en-US" sz="120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해자의 행실을 문제 삼는 것은 합리적인 생각이 아님을 이해할 수 있도록 지도해야 합니다</a:t>
            </a:r>
            <a:r>
              <a:rPr lang="en-US" altLang="ko-KR" sz="120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20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u="none" kern="0" spc="-5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성폭력은 ‘혼날 </a:t>
            </a:r>
            <a:r>
              <a:rPr lang="ko-KR" altLang="en-US" sz="1200" u="none" kern="0" spc="-5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일’이</a:t>
            </a:r>
            <a:r>
              <a:rPr lang="ko-KR" altLang="en-US" sz="1200" u="none" kern="0" spc="-5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아니라 ‘보호받고 도움 받아야 하는 </a:t>
            </a:r>
            <a:r>
              <a:rPr lang="ko-KR" altLang="en-US" sz="1200" u="none" kern="0" spc="-5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일’입니다</a:t>
            </a:r>
            <a:r>
              <a:rPr lang="en-US" altLang="ko-KR" sz="1200" u="none" kern="0" spc="-5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200" u="none" kern="0" spc="-5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피</a:t>
            </a:r>
            <a:r>
              <a:rPr lang="ko-KR" altLang="en-US" sz="120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해자</a:t>
            </a:r>
            <a:r>
              <a:rPr lang="ko-KR" altLang="en-US" sz="120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에게는 피해를 신고할 권리가 있고</a:t>
            </a:r>
            <a:r>
              <a:rPr lang="en-US" altLang="ko-KR" sz="120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20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신고의무자에게 신고를 요청할 권리가 있으</a:t>
            </a:r>
            <a:r>
              <a:rPr lang="ko-KR" altLang="en-US" sz="120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며</a:t>
            </a:r>
            <a:r>
              <a:rPr lang="en-US" altLang="ko-KR" sz="120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20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신고를 통해 </a:t>
            </a:r>
            <a:r>
              <a:rPr lang="ko-KR" altLang="en-US" sz="1200" u="none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도움받을</a:t>
            </a:r>
            <a:r>
              <a:rPr lang="ko-KR" altLang="en-US" sz="120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수 있다는 것을 강조하는 것이 중요합니다</a:t>
            </a:r>
            <a:r>
              <a:rPr lang="en-US" altLang="ko-KR" sz="120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20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20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자료 출처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- [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법령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아동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·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청소년의 성보호에 관한 법률 제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34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조</a:t>
            </a: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20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20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활동지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2]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l"/>
            <a:endParaRPr lang="ko-KR" altLang="en-US" sz="12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005233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l" fontAlgn="base" latinLnBrk="1">
              <a:lnSpc>
                <a:spcPct val="17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교수 지도안</a:t>
            </a: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* 활동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3(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법에 따라 피해자는 어떤 권리가 있나요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?)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피해자의 지원받을 권리를 이해하기 위한 활동입니다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「대한민국 </a:t>
            </a:r>
            <a:r>
              <a:rPr lang="ko-KR" altLang="en-US" sz="1050" u="none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헌법」은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타인의 범죄행위로 인하여 피해를 입은 국민이 국가로부터 구조를 받을 수 있는 권리를 규정하고 있습니다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제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30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조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).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모든 범죄의 피해자는 법적절차에 참여할 수 있고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배려 받을 권리가 있습니다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이에 근거를 두고 있는 「범죄피해자 </a:t>
            </a:r>
            <a:r>
              <a:rPr lang="ko-KR" altLang="en-US" sz="1050" u="none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보호법」은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타인의 범죄행위로 인하여 피해</a:t>
            </a:r>
            <a:r>
              <a:rPr lang="ko-KR" altLang="en-US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를 받은 사람을 구조하는 것을 목적으로 하고 있습니다</a:t>
            </a:r>
            <a:r>
              <a:rPr lang="en-US" altLang="ko-KR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제</a:t>
            </a:r>
            <a:r>
              <a:rPr lang="en-US" altLang="ko-KR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조</a:t>
            </a:r>
            <a:r>
              <a:rPr lang="en-US" altLang="ko-KR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). </a:t>
            </a:r>
            <a:r>
              <a:rPr lang="ko-KR" altLang="en-US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범죄피해자 보호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법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의 기본이념은 범죄피해 구조를 통한 인간의 존엄성 보장과 범죄피해자의 명예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와 사생활의 평온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보호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법적절차의 참여권 보장 등으로 구성되어 있습니다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제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조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「성폭력방지 및 피해자보호 등에 관한 법률」 역시 헌법을 근거로 하고 있으며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피해자에 대한 취학 및 취업 지원 등을 통하여 </a:t>
            </a:r>
            <a:r>
              <a:rPr lang="ko-KR" altLang="en-US" sz="1050" u="none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학습권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직업의 자유를 보장하고 있습니다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제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7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조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).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또한 피해자에 대한 법률상담 등을 통하여 피해자의 법적절차 참여권을 보장하고 있습니다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제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7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조의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2).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「아동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·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청소년의 성보호에 관한 </a:t>
            </a:r>
            <a:r>
              <a:rPr lang="ko-KR" altLang="en-US" sz="1050" u="none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법률」은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범죄의 피해를 받은 아동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·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청소년이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수사 및 재판 절차에서 배려를 받고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제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25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조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),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변호사를 선임할 수 있으며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제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30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조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신뢰관계에 있는 사람을 동석할 수 있도록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제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28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조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지원하고 있습니다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참고 자료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- [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법령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대한민국 헌법 제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30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조</a:t>
            </a: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- [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법령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범죄피해자 보호법 제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조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제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조</a:t>
            </a: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- [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법령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아동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·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청소년의 성보호에 관한 법률 제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25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조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제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28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조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제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30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조</a:t>
            </a:r>
          </a:p>
          <a:p>
            <a:pPr algn="l"/>
            <a:endParaRPr lang="ko-KR" altLang="en-US" sz="10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856385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l" fontAlgn="base" latinLnBrk="1">
              <a:lnSpc>
                <a:spcPct val="17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교수 지도안</a:t>
            </a: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* 생각 더하기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법이 어떻게 바뀌었을까요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?)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2020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년에 신설된 법 조항을 통해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법이 고정된 실체가 아니며 사회적 노력으로 개정될 수 있음을 이해하기 위한 활동입니다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신설 법 조항은 다음과 같습니다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시행 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2020. 6. 25.]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500"/>
              </a:spcAft>
            </a:pPr>
            <a:endParaRPr lang="en-US" altLang="ko-KR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500"/>
              </a:spcAft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「성폭력범죄의 처벌 등에 관한 특례법」 제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14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조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카메라 등을 이용한 촬영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40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④ 제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항 또는 제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항의 </a:t>
            </a:r>
            <a:r>
              <a:rPr lang="ko-KR" altLang="en-US" sz="105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촬영물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또는 복제물을 소지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·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구입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·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저장 또는 시청한 자는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년 이하의 징역 또는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천만 원 이하의 벌금에 처한다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40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⑤ 상습으로 제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항부터 제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까지의 죄를 범한 때에는 그 죄에 정한 형의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분의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까지 가중한다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500"/>
              </a:spcAft>
            </a:pPr>
            <a:endParaRPr lang="en-US" altLang="ko-KR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500"/>
              </a:spcAft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「성폭력범죄의 처벌 등에 관한 특례법」 제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14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조의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2(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허위영상물 등의 반포 등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40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④ 상습으로 제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항부터 제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까지의 죄를 범한 때에는 그 죄에 정한 형의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분의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까지 가중한다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500"/>
              </a:spcAft>
            </a:pPr>
            <a:endParaRPr lang="en-US" altLang="ko-KR" sz="1050" kern="0" spc="-3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500"/>
              </a:spcAft>
            </a:pPr>
            <a:r>
              <a:rPr lang="ko-KR" altLang="en-US" sz="1050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「성폭력범죄의 처벌 등에 관한 특례법」 제</a:t>
            </a:r>
            <a:r>
              <a:rPr lang="en-US" altLang="ko-KR" sz="1050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14</a:t>
            </a:r>
            <a:r>
              <a:rPr lang="ko-KR" altLang="en-US" sz="1050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조의</a:t>
            </a:r>
            <a:r>
              <a:rPr lang="en-US" altLang="ko-KR" sz="1050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3(</a:t>
            </a:r>
            <a:r>
              <a:rPr lang="ko-KR" altLang="en-US" sz="1050" kern="0" spc="-3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촬영물</a:t>
            </a:r>
            <a:r>
              <a:rPr lang="ko-KR" altLang="en-US" sz="1050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등을 이용한 협박</a:t>
            </a:r>
            <a:r>
              <a:rPr lang="en-US" altLang="ko-KR" sz="1050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·</a:t>
            </a:r>
            <a:r>
              <a:rPr lang="ko-KR" altLang="en-US" sz="1050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강요</a:t>
            </a:r>
            <a:r>
              <a:rPr lang="en-US" altLang="ko-KR" sz="1050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40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① 성적 욕망 또는 수치심을 유발할 수 있는 </a:t>
            </a:r>
            <a:r>
              <a:rPr lang="ko-KR" altLang="en-US" sz="105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촬영물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또는 복제물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복제물의 복제물을 포함한다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을 이용하여 사람을 협박한 자는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년 이상의 유기징역에 처한다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40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② 제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항에 따른 협박으로 사람의 권리행사를 방해하거나 의무 없는 일을 하게 한 자는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년 이상의 유기징역에 처한다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40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③ 상습으로 제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항 및 제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항의 죄를 범한 경우에는 그 죄에 정한 형의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분의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까지 가중한다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l"/>
            <a:endParaRPr lang="ko-KR" altLang="en-US" sz="10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874481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l" fontAlgn="base" latinLnBrk="1">
              <a:lnSpc>
                <a:spcPct val="17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교수 지도안</a:t>
            </a: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* 생각 더하기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법이 어떻게 바뀌었을까요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?)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50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2020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년에 신설된 법 조항을 통해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법이 고정된 실체가 아니며 사회적 노력으로 변화할 수 있음을 이해하기 위한 활동입니다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50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최근 </a:t>
            </a:r>
            <a:r>
              <a:rPr lang="ko-KR" altLang="en-US" sz="1050" u="none" kern="0" spc="-2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텔레그램을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이용한 성착취 사건 등 디지털 성폭력으로 인한 사회적 피해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가 날로 증가하여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사회적 문제의식과 국민들의 노력으로 관련법이 개정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신설되었습니다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이와 같이 과거에는 디지털 성폭력으로 인식되지 않아 가볍게 </a:t>
            </a:r>
            <a:r>
              <a:rPr lang="ko-KR" altLang="en-US" sz="1050" u="none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다루어졌던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행위도 미래에는 디지털 성폭력으로 규정될 수 있다는 것을 이해합니다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어떤 법이 추가로 필요한지 생각해보고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미래에는 어떤 법이 새롭게 생기면 좋을지 이야기 </a:t>
            </a:r>
            <a:r>
              <a:rPr lang="ko-KR" altLang="en-US" sz="1050" u="none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나누어봅시다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활동지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3]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l"/>
            <a:endParaRPr lang="ko-KR" altLang="en-US" sz="10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967671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l" fontAlgn="base" latinLnBrk="1">
              <a:lnSpc>
                <a:spcPct val="17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교수 지도안</a:t>
            </a: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* 수업 마무리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책임은 사라지지 않아요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수</a:t>
            </a:r>
            <a:r>
              <a:rPr lang="ko-KR" altLang="en-US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업 내용을 정리하며</a:t>
            </a:r>
            <a:r>
              <a:rPr lang="en-US" altLang="ko-KR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성폭력의 심각성을 이해하기 위한 활동입니다</a:t>
            </a:r>
            <a:r>
              <a:rPr lang="en-US" altLang="ko-KR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정보가 빠르게 전달되고 이미 확산된 정보를 모두 삭제하기 어려운 온라인 공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간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은 한 번 공유한 불법촬영물을 삭제했더라도 이미 전파되었을 수도 있으며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본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인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의 잘못을 인지하고 후회하며 반성해도 돌이킬 수 없다는 것을 의미합니다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또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한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내가 이용한 온라인 기록은 모두 흔적이 남기 때문에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내가 한 어떤 행동도 없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던 일이 될 수는 없습니다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온라인 공간의 이러한 특징으로 인해 디지털 성폭력은 가해자가 반성하거나 피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해자에게 </a:t>
            </a:r>
            <a:r>
              <a:rPr lang="ko-KR" altLang="en-US" sz="1050" u="none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진심어린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사과를 한다고 해도 피해를 되돌리기 어려운 심각한 범죄라는 점을 이해해야 합니다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따라서 미디어를 이용할 때에는 타인을 존중하고 내 행동에 책임을 질 수 있는 성숙한 시민이 되어야 합니다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l"/>
            <a:endParaRPr lang="ko-KR" altLang="en-US" sz="10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1967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4407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l" fontAlgn="base" latinLnBrk="1">
              <a:lnSpc>
                <a:spcPct val="17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교수 지도안</a:t>
            </a: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* 수업열기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성폭력의 특성 복습하기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이전 차시에서 공부했던 디지털 성폭력에 대해 복습하기 위한 활동입니다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성폭력이란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1)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광범위한 익명성이 보장되고 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2)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정보의 복제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·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전파가 신속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하며 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3)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한 번 유포된 정보를 완전히 삭제하는 것이 사실상 불가능한 온라인 공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간의 특징을 바탕으로 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4)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피해자의 명시적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·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묵시적 의사에 반하여 피해자의 사생활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이 담긴 정보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영상 등을 제작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·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유포하여 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5)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피해자의 모든 권리를 침해하는 범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죄입니다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l"/>
            <a:endParaRPr lang="ko-KR" altLang="en-US" sz="10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537710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l" fontAlgn="base" latinLnBrk="1">
              <a:lnSpc>
                <a:spcPct val="17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교수 지도안</a:t>
            </a: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* 활동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1(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법이 알려주는 디지털 성폭력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성폭력의 가해유형을 알아보는 활동입니다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-1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성폭력은 가해 형태에 따라 </a:t>
            </a:r>
            <a:r>
              <a:rPr lang="en-US" altLang="ko-KR" sz="1050" u="none" kern="0" spc="-1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1)</a:t>
            </a:r>
            <a:r>
              <a:rPr lang="ko-KR" altLang="en-US" sz="1050" u="none" kern="0" spc="-1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제작형</a:t>
            </a:r>
            <a:r>
              <a:rPr lang="en-US" altLang="ko-KR" sz="1050" u="none" kern="0" spc="-1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050" u="none" kern="0" spc="-1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만들기</a:t>
            </a:r>
            <a:r>
              <a:rPr lang="en-US" altLang="ko-KR" sz="1050" u="none" kern="0" spc="-1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 2)</a:t>
            </a:r>
            <a:r>
              <a:rPr lang="ko-KR" altLang="en-US" sz="1050" u="none" kern="0" spc="-1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참여형</a:t>
            </a:r>
            <a:r>
              <a:rPr lang="en-US" altLang="ko-KR" sz="1050" u="none" kern="0" spc="-1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050" u="none" kern="0" spc="-1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참여하기</a:t>
            </a:r>
            <a:r>
              <a:rPr lang="en-US" altLang="ko-KR" sz="1050" u="none" kern="0" spc="-1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 3)</a:t>
            </a:r>
            <a:r>
              <a:rPr lang="ko-KR" altLang="en-US" sz="1050" u="none" kern="0" spc="-1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유포형</a:t>
            </a:r>
            <a:r>
              <a:rPr lang="en-US" altLang="ko-KR" sz="1050" u="none" kern="0" spc="-1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050" u="none" kern="0" spc="-1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퍼뜨리기</a:t>
            </a:r>
            <a:r>
              <a:rPr lang="en-US" altLang="ko-KR" sz="1050" u="none" kern="0" spc="-1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 4)</a:t>
            </a:r>
            <a:r>
              <a:rPr lang="ko-KR" altLang="en-US" sz="1050" u="none" kern="0" spc="-1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소비형</a:t>
            </a:r>
            <a:r>
              <a:rPr lang="en-US" altLang="ko-KR" sz="1050" u="none" kern="0" spc="-1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050" u="none" kern="0" spc="-1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즐기기</a:t>
            </a:r>
            <a:r>
              <a:rPr lang="en-US" altLang="ko-KR" sz="1050" u="none" kern="0" spc="-1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sz="1050" u="none" kern="0" spc="-1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으로 이루어집니다</a:t>
            </a:r>
            <a:r>
              <a:rPr lang="en-US" altLang="ko-KR" sz="1050" u="none" kern="0" spc="-1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-1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각각의 형태에 해당하는 행위는 어떤 것들이 있을지 알아 보도록 합니다</a:t>
            </a:r>
            <a:r>
              <a:rPr lang="en-US" altLang="ko-KR" sz="1050" u="none" kern="0" spc="-1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0" marR="0" lvl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Tx/>
              <a:buNone/>
              <a:tabLst>
                <a:tab pos="1172210" algn="l"/>
              </a:tabLst>
            </a:pP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504000" marR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제작형 가해는 현실공간에서 실제 불법촬영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강간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강제추행 등으로 불법촬영 이미지나 영상을 제작하는 범죄 유형입니다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504000" marR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ko-KR" altLang="en-US" sz="1050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유포형 가해는 피해자의 동의 없이 이미지</a:t>
            </a:r>
            <a:r>
              <a:rPr lang="en-US" altLang="ko-KR" sz="1050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영상 및 개인정보 등을 특정 개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인 </a:t>
            </a:r>
            <a:r>
              <a:rPr lang="ko-KR" altLang="en-US" sz="1050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간 또는 불특정 다수를 대상으로 온라인 공간에 유포하는 유형입니다</a:t>
            </a:r>
            <a:r>
              <a:rPr lang="en-US" altLang="ko-KR" sz="1050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온라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인 환경의 특성상 유포형 가해는 접촉한 다수 사용자를 거쳐 피해 내용과 규모가 걷잡을 수 없이 커지는 특징이 있습니다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나아가 유포형 가해는 참여형 가해를 낳습니다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504000" marR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참여형 가해는 유포된 이미지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영상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개인정보 등을 악용하여 성폭력을 자행하는 경우입니다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504000" marR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ko-KR" altLang="en-US" sz="1050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소비형 가해는 디지털 성폭력 결과물을 소비하는 행위입니다</a:t>
            </a:r>
            <a:r>
              <a:rPr lang="en-US" altLang="ko-KR" sz="1050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소비형 가해는 가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해 사실에 대한 명확한 인식 없이 이루어지는 경우가 많으며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따라서 죄의식이 없는 경우도 많습니다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또한 다른 형태의 가해 행위를 부추기며 디지털 성폭력이 집단 성폭력의 성격을 가지게 되는 원인 중 하나이기도 합니다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이러한 측면에서 소비형 가해는 다른 유형 가해자들의 적극적인 공범입니다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자료 출처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147320" marR="0" indent="-14732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- [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연구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“</a:t>
            </a:r>
            <a:r>
              <a:rPr lang="ko-KR" altLang="en-US" sz="105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사이버성범죄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·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디지털성범죄 실태와 형사정책”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05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김한균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2017, </a:t>
            </a:r>
            <a:r>
              <a:rPr lang="ko-KR" altLang="en-US" sz="105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이화젠더법학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제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9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권 제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호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l"/>
            <a:endParaRPr lang="ko-KR" altLang="en-US" sz="10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7196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l" fontAlgn="base" latinLnBrk="1">
              <a:lnSpc>
                <a:spcPct val="17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교수 지도안</a:t>
            </a: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* 활동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1(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법이 알려주는 디지털 성폭력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성폭력의 가해유형과 연결 지어 디지털 성폭력 관련법을 알아보는 활동입니다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0" marR="0" lvl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Tx/>
              <a:buNone/>
              <a:tabLst>
                <a:tab pos="1172210" algn="l"/>
              </a:tabLst>
            </a:pPr>
            <a:endParaRPr lang="en-US" altLang="ko-KR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504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+mj-lt"/>
              <a:buAutoNum type="arabicParenR"/>
              <a:tabLst>
                <a:tab pos="1172210" algn="l"/>
              </a:tabLst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‘</a:t>
            </a:r>
            <a:r>
              <a:rPr lang="ko-KR" altLang="en-US" sz="1050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동의 없는 </a:t>
            </a:r>
            <a:r>
              <a:rPr lang="ko-KR" altLang="en-US" sz="1050" kern="0" spc="-2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촬영’은</a:t>
            </a:r>
            <a:r>
              <a:rPr lang="ko-KR" altLang="en-US" sz="1050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실제 불법촬영 이미지나 영상을 제작하는 제작형 가해입니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다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504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+mj-lt"/>
              <a:buAutoNum type="arabicParenR"/>
              <a:tabLst>
                <a:tab pos="1172210" algn="l"/>
              </a:tabLst>
            </a:pPr>
            <a:r>
              <a:rPr lang="ko-KR" altLang="en-US" sz="1050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‘동의 없는 </a:t>
            </a:r>
            <a:r>
              <a:rPr lang="ko-KR" altLang="en-US" sz="1050" kern="0" spc="-2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공유’는</a:t>
            </a:r>
            <a:r>
              <a:rPr lang="ko-KR" altLang="en-US" sz="1050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상대방의 동의 없이 이미지나 영상 및 개인정보 등을 온라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인 공간에 유포하는 유포형 가해입니다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504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+mj-lt"/>
              <a:buAutoNum type="arabicParenR"/>
              <a:tabLst>
                <a:tab pos="1172210" algn="l"/>
              </a:tabLst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‘</a:t>
            </a:r>
            <a:r>
              <a:rPr lang="ko-KR" altLang="en-US" sz="1050" kern="0" spc="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동의 없는 합성</a:t>
            </a:r>
            <a:r>
              <a:rPr lang="en-US" altLang="ko-KR" sz="1050" kern="0" spc="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050" kern="0" spc="2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편집’은</a:t>
            </a:r>
            <a:r>
              <a:rPr lang="ko-KR" altLang="en-US" sz="1050" kern="0" spc="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동의 없이 상대방의 이미지나 영상을 이용하여 허위영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상물을 제작하는 제작형 가해입니다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l"/>
            <a:endParaRPr lang="ko-KR" altLang="en-US" sz="10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74970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l" fontAlgn="base" latinLnBrk="1">
              <a:lnSpc>
                <a:spcPct val="17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교수 지도안</a:t>
            </a: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* 활동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1(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법이 알려주는 디지털 성폭력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아동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·</a:t>
            </a:r>
            <a:r>
              <a:rPr lang="ko-KR" altLang="en-US" sz="1050" u="none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청소년성착취물을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이해하기 위한 활동입니다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동의 없는 촬영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공유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합성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편집의 대상이 아동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·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청소년이라면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이는 아동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·</a:t>
            </a:r>
            <a:r>
              <a:rPr lang="ko-KR" altLang="en-US" sz="1050" u="none" kern="0" spc="-2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청소</a:t>
            </a:r>
            <a:r>
              <a:rPr lang="ko-KR" altLang="en-US" sz="1050" u="none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년성착취물에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해당되어 더욱 강력한 법이 적용됨을 이해하도록 합니다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아동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·</a:t>
            </a:r>
            <a:r>
              <a:rPr lang="ko-KR" altLang="en-US" sz="1050" u="none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청소년성착취물이란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아동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·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청소년 또는 아동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·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청소년으로 명백하게 인식될 수 있는 사람이나 표현물이 등장하여 아동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·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청소년의 성적인 이미지를 담은 사진이나 영상을 의미합니다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아동</a:t>
            </a:r>
            <a:r>
              <a:rPr lang="en-US" altLang="ko-KR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·</a:t>
            </a:r>
            <a:r>
              <a:rPr lang="ko-KR" altLang="en-US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청소년이 특히 보호받는 이유를 잘 </a:t>
            </a:r>
            <a:r>
              <a:rPr lang="ko-KR" altLang="en-US" sz="1050" u="none" kern="0" spc="-3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설명해주셔야</a:t>
            </a:r>
            <a:r>
              <a:rPr lang="ko-KR" altLang="en-US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합니다</a:t>
            </a:r>
            <a:r>
              <a:rPr lang="en-US" altLang="ko-KR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아동</a:t>
            </a:r>
            <a:r>
              <a:rPr lang="en-US" altLang="ko-KR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·</a:t>
            </a:r>
            <a:r>
              <a:rPr lang="ko-KR" altLang="en-US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청소년들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의 결정을 무시하는 것이 아니라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아동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·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청소년이 자신의 경계를 알고 성과 관련한 자신의 권리를 충분히 행사할 수 있을 때까지 혹시라도 처할 수 있는 위험한 환경에서 보호하기 위함이라는 것을 이해시켜주어야 합니다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자료 출처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- [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법령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아동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·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청소년의 성보호에 관한 법률 제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조제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4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호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제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5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호</a:t>
            </a:r>
          </a:p>
          <a:p>
            <a:pPr algn="l"/>
            <a:endParaRPr lang="ko-KR" altLang="en-US" sz="10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013178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l" fontAlgn="base" latinLnBrk="1">
              <a:lnSpc>
                <a:spcPct val="17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교수 지도안</a:t>
            </a: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* 활동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1(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법이 알려주는 디지털 성폭력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법률에 규정된 가해 행위를 알아보기 위한 활동입니다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「성폭력범죄의 처벌 등에 관한 </a:t>
            </a:r>
            <a:r>
              <a:rPr lang="ko-KR" altLang="en-US" sz="1050" u="none" kern="0" spc="-2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특례법」과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「아동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·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청소년의 성보호에 관한 </a:t>
            </a:r>
            <a:r>
              <a:rPr lang="ko-KR" altLang="en-US" sz="1050" u="none" kern="0" spc="-2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법률</a:t>
            </a:r>
            <a:r>
              <a:rPr lang="ko-KR" altLang="en-US" sz="1050" u="none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」에서는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동의 없는 촬영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합성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편집물과 아동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·</a:t>
            </a:r>
            <a:r>
              <a:rPr lang="ko-KR" altLang="en-US" sz="1050" u="none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청소년성착취물을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제작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판매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구입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배포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소지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시청하는 행위를 모두 금하고 있습니다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구체적인 행위는 다음과 같습니다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0" marR="0" lvl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Tx/>
              <a:buNone/>
              <a:tabLst>
                <a:tab pos="1172210" algn="l"/>
              </a:tabLst>
            </a:pPr>
            <a:endParaRPr lang="en-US" altLang="ko-KR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504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+mj-lt"/>
              <a:buAutoNum type="arabicParenR"/>
              <a:tabLst>
                <a:tab pos="1172210" algn="l"/>
              </a:tabLst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‘</a:t>
            </a:r>
            <a:r>
              <a:rPr lang="ko-KR" altLang="en-US" sz="105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제작’은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현실공간에서 실제 </a:t>
            </a:r>
            <a:r>
              <a:rPr lang="ko-KR" altLang="en-US" sz="105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성착취물을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촬영하여 만들거나 상대방에게 자신을 촬영하도록 지시하는 행위입니다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504000" marR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‘</a:t>
            </a:r>
            <a:r>
              <a:rPr lang="ko-KR" altLang="en-US" sz="105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판매’는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대가를 지급받고 타인에게 </a:t>
            </a:r>
            <a:r>
              <a:rPr lang="ko-KR" altLang="en-US" sz="105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성착취물을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주는 행위입니다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504000" marR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‘</a:t>
            </a:r>
            <a:r>
              <a:rPr lang="ko-KR" altLang="en-US" sz="105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구입’은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대가를 지급하여 </a:t>
            </a:r>
            <a:r>
              <a:rPr lang="ko-KR" altLang="en-US" sz="105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성착취물을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사는 행위입니다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504000" marR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‘</a:t>
            </a:r>
            <a:r>
              <a:rPr lang="ko-KR" altLang="en-US" sz="105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배포’는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다른 사람들에게 </a:t>
            </a:r>
            <a:r>
              <a:rPr lang="ko-KR" altLang="en-US" sz="105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성착취물을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퍼트리거나 주는 행위입니다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504000" marR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‘</a:t>
            </a:r>
            <a:r>
              <a:rPr lang="ko-KR" altLang="en-US" sz="105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시청’은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05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성착취물을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시청하는 행위입니다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504000" marR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‘</a:t>
            </a:r>
            <a:r>
              <a:rPr lang="ko-KR" altLang="en-US" sz="105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소지’는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05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성착취물을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가지고 있는 행위입니다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25200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이러한 행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위들 중 디지털 성폭력이 아닐 거라고 생각한 행위가 있는지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법은 왜 이러한 행위들을 금지하고 있는지 생각해 보도록 합니다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자료 출처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- [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법령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성폭력범죄의 처벌 등에 관한 특례법 제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14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조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제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14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조의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- [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법령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아동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·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청소년의 성보호에 관한 법률 제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11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조</a:t>
            </a:r>
          </a:p>
          <a:p>
            <a:pPr algn="l"/>
            <a:endParaRPr lang="ko-KR" altLang="en-US" sz="10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83192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l" fontAlgn="base" latinLnBrk="1">
              <a:lnSpc>
                <a:spcPct val="17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교수 지도안</a:t>
            </a: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* 활동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2(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법에 따라 가해자는 어떤 처벌을 받나요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?)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성폭력 처벌법을 배우기에 앞서 사전지식을 알아보는 활동입니다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-5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최근에는 온라인 기사나 블로그</a:t>
            </a:r>
            <a:r>
              <a:rPr lang="en-US" altLang="ko-KR" sz="1050" u="none" kern="0" spc="-5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5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유튜브 등을 통해 디지털 성폭력과 관련한 잘</a:t>
            </a:r>
            <a:r>
              <a:rPr lang="ko-KR" altLang="en-US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못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된 법 지식들이 유포되고 있어서 해당 내용을 접한 학생들이 있을 수 있습니다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-1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성폭력의 가해자가 어떤 처벌을 받는지에 대해 알고 있는 정보들을 적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어봅니다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b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관련 정보들을 어떻게 알게 되었는지 적어보고 신뢰할 수 있는 정보인지 비판적으로 평가해 보도록 합니다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활동지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l"/>
            <a:endParaRPr lang="ko-KR" altLang="en-US" sz="10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829885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just" fontAlgn="base" latinLnBrk="1">
              <a:lnSpc>
                <a:spcPct val="17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교수 지도안</a:t>
            </a: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just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* 활동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2(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법에 따라 가해자는 어떤 처벌을 받나요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?)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just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성폭력의 처벌에 대해 이해하기 위한 활동입니다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just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「성폭력범죄의 처벌 등에 관한 </a:t>
            </a:r>
            <a:r>
              <a:rPr lang="ko-KR" altLang="en-US" sz="1050" u="none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특례법」에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따르면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비동의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촬영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유포죄는 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7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년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이하의 징역 또는 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5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천만 원 이하의 벌금에 처합니다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영리를 목적으로 이와 같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은 죄를 범했을 경우에는 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년 이상의 유기징역에 처하며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비동의촬영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유포 </a:t>
            </a:r>
            <a:r>
              <a:rPr lang="ko-KR" altLang="en-US" sz="1050" u="none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촬영물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또는 복제물을 소지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구입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저장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시청하는 행위 역시 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년 이하의 징역 또는 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천만 원 이하의 벌금에 처합니다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just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반포를 목적으로 허위영상물을 편집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합성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가공한 경우는 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5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년 이하의 징역 또는 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5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천만 원 이하의 벌금에 처하며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해당 허위영상물을 유포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편집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합성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가공할 당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시에는 동의를 </a:t>
            </a:r>
            <a:r>
              <a:rPr lang="ko-KR" altLang="en-US" sz="1050" u="none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얻었어도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사후 대상자의 의사에 반하여 이를 반포한 경우는 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5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년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이하의 징역 또는 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5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천만 원 이하의 벌금에 처합니다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영리를 목적으로 이와 같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은 행위를 한 경우에는 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7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년 이하의 징역에 처할 수 있습니다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just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-4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앞에서 적어보았던 처벌과 관련하여 알고 있었던 정보들과 실제 법 조항이 얼마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나 같고 </a:t>
            </a:r>
            <a:r>
              <a:rPr lang="ko-KR" altLang="en-US" sz="1050" u="none" kern="0" spc="-2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다른</a:t>
            </a:r>
            <a:r>
              <a:rPr lang="ko-KR" altLang="en-US" sz="1050" u="none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지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비교해봅시다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just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just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자료 출처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just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- [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법령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성폭력범죄의 처벌 등에 관한 특례법 제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14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조</a:t>
            </a:r>
          </a:p>
          <a:p>
            <a:endParaRPr lang="ko-KR" altLang="en-US" sz="10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06975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EB5FF21F-919C-4E80-A14D-A49A7F8F8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0F7F8-21C2-4048-9E93-5740F0CB8D25}" type="datetime1">
              <a:rPr lang="ko-KR" altLang="en-US" smtClean="0"/>
              <a:t>2022-08-30 Tue요일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FF3DADA1-6536-4436-8B2F-552E757D2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F6050CD3-2A9F-4128-A169-3AA98B333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79304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참고 및 추가활동 자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85A1D51B-558B-49BA-B3FB-17774D94F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690C6-C9E0-4E38-86DA-B906B9FB7BE3}" type="datetime1">
              <a:rPr lang="ko-KR" altLang="en-US" smtClean="0"/>
              <a:t>2022-08-30 Tue요일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C9E2E40A-A5E9-4549-974D-45C3A71D8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DF1E667C-94A5-400D-9840-BD3A1DCD2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72E421C6-7A32-4B53-8FB7-A4881F7319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415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수업개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67D8A4E2-FADB-4CCF-A44A-D72E223456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0EC6D188-C10C-4AE8-82C6-883490937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B1BE5-2B10-4A3C-A498-7152A73EE1A3}" type="datetime1">
              <a:rPr lang="ko-KR" altLang="en-US" smtClean="0"/>
              <a:t>2022-08-30 Tue요일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DF86D970-7423-479D-9709-100FE5DC4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90927917-3700-4101-A8E9-952CE7E7C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04731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관련 성취기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975D3B1A-55FC-4EE6-B073-2A2439A0AA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C6B16-85EB-4557-A823-541C9108D740}" type="datetime1">
              <a:rPr lang="ko-KR" altLang="en-US" smtClean="0"/>
              <a:t>2022-08-30 Tue요일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4173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수업열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D3FCF-9CDB-4C97-9814-7BBF8F6814E7}" type="datetime1">
              <a:rPr lang="ko-KR" altLang="en-US" smtClean="0"/>
              <a:t>2022-08-30 Tue요일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3A6E1239-8306-4012-9130-C5D5E1C466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621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활동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08F9458C-C6D1-46F4-9EBE-6D9CAF048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A1A09-40FF-400E-AF1A-E2526FF31874}" type="datetime1">
              <a:rPr lang="ko-KR" altLang="en-US" smtClean="0"/>
              <a:t>2022-08-30 Tue요일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6C75BB99-644D-47F0-B159-62E8333AE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DC873202-E077-4505-BCF8-906AE1D99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B8E01D38-1965-4C61-A0F6-15CF86E010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570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활동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DB1AC086-EFEC-4B4D-9746-E609A9CC7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FCB8A-15BD-45DF-8162-E5002096E25A}" type="datetime1">
              <a:rPr lang="ko-KR" altLang="en-US" smtClean="0"/>
              <a:t>2022-08-30 Tue요일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DE15333A-AE9D-4CB7-AF5F-2121CC1F4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44362351-C8E2-4852-83E1-166D5D469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E60B1FC7-E4CB-4FF7-8DE4-0ACFBD149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662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활동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64BBA30-D0DD-48A3-9001-4C7FBD3DD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48243-A3DA-42BB-9634-BE3ED1BF24A6}" type="datetime1">
              <a:rPr lang="ko-KR" altLang="en-US" smtClean="0"/>
              <a:t>2022-08-30 Tue요일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A74DC95B-54C0-4444-808F-99E48E8AB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38AC9190-5E76-414C-96C9-8C5F602FE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3052C0F1-89DF-4B28-81C2-02B913A220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034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생각 더하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B3179E63-C481-40E8-B33B-91EBCB832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159B3-8CA3-44AF-A7BD-57FDCDD2300B}" type="datetime1">
              <a:rPr lang="ko-KR" altLang="en-US" smtClean="0"/>
              <a:t>2022-08-30 Tue요일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79079AD-2405-44F7-87E2-6542C210D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4C0D8D65-FBAB-435E-BA65-2F30276FA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2690D4A1-9F05-4D4E-BC24-68FE2DC4DE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180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수업 마무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D59C63D7-F837-4859-AFF9-7CC0341D6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E2E72-2F32-4442-B844-10350B0134C5}" type="datetime1">
              <a:rPr lang="ko-KR" altLang="en-US" smtClean="0"/>
              <a:t>2022-08-30 Tue요일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A5F47A7C-2986-442F-8D18-5F9D43504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784D8B70-663A-4AA7-9F1B-384D31134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BFE8432C-789F-42AF-8D0D-CF47757CBA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450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1D325-75D4-4928-AFDE-0F038D079230}" type="datetime1">
              <a:rPr lang="ko-KR" altLang="en-US" smtClean="0"/>
              <a:t>2022-08-30 Tue요일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1"/>
            <a:ext cx="2057400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EE7C77EB-9EBE-48E7-9A58-6125A458D1D7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09747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3" r:id="rId2"/>
    <p:sldLayoutId id="2147483661" r:id="rId3"/>
    <p:sldLayoutId id="2147483662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2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0.xml"/><Relationship Id="rId6" Type="http://schemas.openxmlformats.org/officeDocument/2006/relationships/hyperlink" Target="http://www.eduequlity.kr/" TargetMode="Externa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14A9CD40-7020-4532-B9DC-C7D65E6A74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5713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1957B7D7-AE63-46E2-9539-2C3381C4B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10</a:t>
            </a:fld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FDF8A241-0CC4-44B7-9310-6A1FCAE92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57" y="1785737"/>
            <a:ext cx="7434087" cy="383134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873A427-8161-4B8E-B28C-E59CB6F18456}"/>
              </a:ext>
            </a:extLst>
          </p:cNvPr>
          <p:cNvSpPr txBox="1"/>
          <p:nvPr/>
        </p:nvSpPr>
        <p:spPr>
          <a:xfrm>
            <a:off x="999799" y="1328170"/>
            <a:ext cx="7144402" cy="84253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ko-KR" altLang="en-US" sz="20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동의 없는 촬영 </a:t>
            </a:r>
            <a:r>
              <a:rPr lang="ko-KR" altLang="en-US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・ </a:t>
            </a:r>
            <a:r>
              <a:rPr lang="ko-KR" altLang="en-US" sz="20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합성 </a:t>
            </a:r>
            <a:r>
              <a:rPr lang="ko-KR" altLang="en-US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・ </a:t>
            </a:r>
            <a:r>
              <a:rPr lang="ko-KR" altLang="en-US" sz="200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편집물</a:t>
            </a:r>
            <a:r>
              <a:rPr lang="ko-KR" altLang="en-US" sz="20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en-US" altLang="ko-KR" sz="20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/ </a:t>
            </a:r>
            <a:br>
              <a:rPr lang="en-US" altLang="ko-KR" sz="20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</a:br>
            <a:r>
              <a:rPr lang="ko-KR" altLang="en-US" sz="20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아동 </a:t>
            </a:r>
            <a:r>
              <a:rPr lang="ko-KR" altLang="en-US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・ </a:t>
            </a:r>
            <a:r>
              <a:rPr lang="ko-KR" altLang="en-US" sz="200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청소년성착취물을</a:t>
            </a:r>
            <a:endParaRPr lang="ko-KR" altLang="en-US" sz="20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C07B74-637E-4861-85D2-3E7E4CEBB202}"/>
              </a:ext>
            </a:extLst>
          </p:cNvPr>
          <p:cNvSpPr txBox="1"/>
          <p:nvPr/>
        </p:nvSpPr>
        <p:spPr>
          <a:xfrm>
            <a:off x="2117589" y="388921"/>
            <a:ext cx="2656496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법이 알려주는 디지털 성폭력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4D88FC-CAC8-43DC-944F-B5CDA7BF5604}"/>
              </a:ext>
            </a:extLst>
          </p:cNvPr>
          <p:cNvSpPr txBox="1"/>
          <p:nvPr/>
        </p:nvSpPr>
        <p:spPr>
          <a:xfrm>
            <a:off x="1703611" y="2739962"/>
            <a:ext cx="3070474" cy="17754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altLang="ko-KR" sz="2500" dirty="0"/>
              <a:t>• </a:t>
            </a:r>
            <a:r>
              <a:rPr lang="ko-KR" altLang="en-US" sz="2500" b="1" dirty="0">
                <a:solidFill>
                  <a:srgbClr val="F08502"/>
                </a:solidFill>
              </a:rPr>
              <a:t>제작</a:t>
            </a:r>
            <a:r>
              <a:rPr lang="ko-KR" altLang="en-US" sz="2500" dirty="0"/>
              <a:t>하는 것</a:t>
            </a:r>
          </a:p>
          <a:p>
            <a:pPr algn="ctr">
              <a:lnSpc>
                <a:spcPts val="4500"/>
              </a:lnSpc>
            </a:pPr>
            <a:r>
              <a:rPr lang="en-US" altLang="ko-KR" sz="2500" dirty="0"/>
              <a:t>• </a:t>
            </a:r>
            <a:r>
              <a:rPr lang="ko-KR" altLang="en-US" sz="2500" b="1" dirty="0">
                <a:solidFill>
                  <a:srgbClr val="F08502"/>
                </a:solidFill>
              </a:rPr>
              <a:t>판매</a:t>
            </a:r>
            <a:r>
              <a:rPr lang="ko-KR" altLang="en-US" sz="2500" dirty="0"/>
              <a:t>하는 것</a:t>
            </a:r>
          </a:p>
          <a:p>
            <a:pPr algn="ctr">
              <a:lnSpc>
                <a:spcPts val="4500"/>
              </a:lnSpc>
            </a:pPr>
            <a:r>
              <a:rPr lang="en-US" altLang="ko-KR" sz="2500" dirty="0"/>
              <a:t>• </a:t>
            </a:r>
            <a:r>
              <a:rPr lang="ko-KR" altLang="en-US" sz="2500" b="1" dirty="0">
                <a:solidFill>
                  <a:srgbClr val="F08502"/>
                </a:solidFill>
              </a:rPr>
              <a:t>구입</a:t>
            </a:r>
            <a:r>
              <a:rPr lang="ko-KR" altLang="en-US" sz="2500" dirty="0"/>
              <a:t>하는 것</a:t>
            </a:r>
            <a:endParaRPr lang="ko-KR" altLang="en-US" sz="25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E23BF0-9E0D-43E7-9097-CE94A24B1980}"/>
              </a:ext>
            </a:extLst>
          </p:cNvPr>
          <p:cNvSpPr txBox="1"/>
          <p:nvPr/>
        </p:nvSpPr>
        <p:spPr>
          <a:xfrm>
            <a:off x="4369915" y="2739962"/>
            <a:ext cx="3070474" cy="17754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altLang="ko-KR" sz="2500" dirty="0"/>
              <a:t>• </a:t>
            </a:r>
            <a:r>
              <a:rPr lang="ko-KR" altLang="en-US" sz="2500" b="1" dirty="0">
                <a:solidFill>
                  <a:srgbClr val="F08502"/>
                </a:solidFill>
              </a:rPr>
              <a:t>배포</a:t>
            </a:r>
            <a:r>
              <a:rPr lang="ko-KR" altLang="en-US" sz="2500" dirty="0"/>
              <a:t>하는 것</a:t>
            </a:r>
          </a:p>
          <a:p>
            <a:pPr algn="ctr">
              <a:lnSpc>
                <a:spcPts val="4500"/>
              </a:lnSpc>
            </a:pPr>
            <a:r>
              <a:rPr lang="en-US" altLang="ko-KR" sz="2500" dirty="0"/>
              <a:t>• </a:t>
            </a:r>
            <a:r>
              <a:rPr lang="ko-KR" altLang="en-US" sz="2500" b="1" dirty="0">
                <a:solidFill>
                  <a:srgbClr val="F08502"/>
                </a:solidFill>
              </a:rPr>
              <a:t>시청</a:t>
            </a:r>
            <a:r>
              <a:rPr lang="ko-KR" altLang="en-US" sz="2500" dirty="0"/>
              <a:t>하는 것</a:t>
            </a:r>
          </a:p>
          <a:p>
            <a:pPr algn="ctr">
              <a:lnSpc>
                <a:spcPts val="4500"/>
              </a:lnSpc>
            </a:pPr>
            <a:r>
              <a:rPr lang="en-US" altLang="ko-KR" sz="2500" dirty="0"/>
              <a:t>• </a:t>
            </a:r>
            <a:r>
              <a:rPr lang="ko-KR" altLang="en-US" sz="2500" b="1" dirty="0">
                <a:solidFill>
                  <a:srgbClr val="F08502"/>
                </a:solidFill>
              </a:rPr>
              <a:t>소지</a:t>
            </a:r>
            <a:r>
              <a:rPr lang="ko-KR" altLang="en-US" sz="2500" dirty="0"/>
              <a:t>하는 것</a:t>
            </a:r>
            <a:endParaRPr lang="ko-KR" altLang="en-US" sz="25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7B7BDF97-0D18-484E-9122-AE0B8A2F8F64}"/>
              </a:ext>
            </a:extLst>
          </p:cNvPr>
          <p:cNvGrpSpPr/>
          <p:nvPr/>
        </p:nvGrpSpPr>
        <p:grpSpPr>
          <a:xfrm>
            <a:off x="2838192" y="5359467"/>
            <a:ext cx="3467616" cy="515227"/>
            <a:chOff x="3040278" y="5767675"/>
            <a:chExt cx="3467616" cy="515227"/>
          </a:xfrm>
        </p:grpSpPr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BC2E98FE-FE8F-4CB9-BB28-A451AE7AFC95}"/>
                </a:ext>
              </a:extLst>
            </p:cNvPr>
            <p:cNvSpPr/>
            <p:nvPr/>
          </p:nvSpPr>
          <p:spPr>
            <a:xfrm>
              <a:off x="3040278" y="5805848"/>
              <a:ext cx="3467616" cy="4770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25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모두</a:t>
              </a:r>
              <a:r>
                <a:rPr lang="ko-KR" altLang="en-US" sz="25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디지털 성폭력</a:t>
              </a:r>
              <a:r>
                <a:rPr lang="ko-KR" altLang="en-US" sz="25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입니다</a:t>
              </a:r>
              <a:endParaRPr lang="ko-KR" altLang="en-US" sz="2500" dirty="0"/>
            </a:p>
          </p:txBody>
        </p:sp>
        <p:sp>
          <p:nvSpPr>
            <p:cNvPr id="24" name="타원 23">
              <a:extLst>
                <a:ext uri="{FF2B5EF4-FFF2-40B4-BE49-F238E27FC236}">
                  <a16:creationId xmlns:a16="http://schemas.microsoft.com/office/drawing/2014/main" id="{68F7E749-D4AD-4A44-9BEA-5622BDF212EC}"/>
                </a:ext>
              </a:extLst>
            </p:cNvPr>
            <p:cNvSpPr/>
            <p:nvPr/>
          </p:nvSpPr>
          <p:spPr>
            <a:xfrm>
              <a:off x="3904667" y="5767675"/>
              <a:ext cx="54321" cy="54321"/>
            </a:xfrm>
            <a:prstGeom prst="ellipse">
              <a:avLst/>
            </a:prstGeom>
            <a:solidFill>
              <a:srgbClr val="FAC0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타원 24">
              <a:extLst>
                <a:ext uri="{FF2B5EF4-FFF2-40B4-BE49-F238E27FC236}">
                  <a16:creationId xmlns:a16="http://schemas.microsoft.com/office/drawing/2014/main" id="{B8F80271-ED0B-4039-89CE-BEE67A42FA35}"/>
                </a:ext>
              </a:extLst>
            </p:cNvPr>
            <p:cNvSpPr/>
            <p:nvPr/>
          </p:nvSpPr>
          <p:spPr>
            <a:xfrm>
              <a:off x="4168192" y="5767675"/>
              <a:ext cx="54321" cy="54321"/>
            </a:xfrm>
            <a:prstGeom prst="ellipse">
              <a:avLst/>
            </a:prstGeom>
            <a:solidFill>
              <a:srgbClr val="FAC0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" name="타원 25">
              <a:extLst>
                <a:ext uri="{FF2B5EF4-FFF2-40B4-BE49-F238E27FC236}">
                  <a16:creationId xmlns:a16="http://schemas.microsoft.com/office/drawing/2014/main" id="{9E02175C-E4F9-4121-B960-AB22729469F9}"/>
                </a:ext>
              </a:extLst>
            </p:cNvPr>
            <p:cNvSpPr/>
            <p:nvPr/>
          </p:nvSpPr>
          <p:spPr>
            <a:xfrm>
              <a:off x="4431717" y="5767675"/>
              <a:ext cx="54321" cy="54321"/>
            </a:xfrm>
            <a:prstGeom prst="ellipse">
              <a:avLst/>
            </a:prstGeom>
            <a:solidFill>
              <a:srgbClr val="FAC0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타원 27">
              <a:extLst>
                <a:ext uri="{FF2B5EF4-FFF2-40B4-BE49-F238E27FC236}">
                  <a16:creationId xmlns:a16="http://schemas.microsoft.com/office/drawing/2014/main" id="{382F0CC6-6095-48EA-B551-65633ACFDE43}"/>
                </a:ext>
              </a:extLst>
            </p:cNvPr>
            <p:cNvSpPr/>
            <p:nvPr/>
          </p:nvSpPr>
          <p:spPr>
            <a:xfrm>
              <a:off x="4844467" y="5767675"/>
              <a:ext cx="54321" cy="54321"/>
            </a:xfrm>
            <a:prstGeom prst="ellipse">
              <a:avLst/>
            </a:prstGeom>
            <a:solidFill>
              <a:srgbClr val="FAC0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0F85AA1B-DB42-448C-8D8B-D3DAD8B3CDE4}"/>
                </a:ext>
              </a:extLst>
            </p:cNvPr>
            <p:cNvSpPr/>
            <p:nvPr/>
          </p:nvSpPr>
          <p:spPr>
            <a:xfrm>
              <a:off x="5101642" y="5767675"/>
              <a:ext cx="54321" cy="54321"/>
            </a:xfrm>
            <a:prstGeom prst="ellipse">
              <a:avLst/>
            </a:prstGeom>
            <a:solidFill>
              <a:srgbClr val="FAC0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074D8C17-079C-4DF0-BDE7-484CCA7D6891}"/>
                </a:ext>
              </a:extLst>
            </p:cNvPr>
            <p:cNvSpPr/>
            <p:nvPr/>
          </p:nvSpPr>
          <p:spPr>
            <a:xfrm>
              <a:off x="5353881" y="5767675"/>
              <a:ext cx="54321" cy="54321"/>
            </a:xfrm>
            <a:prstGeom prst="ellipse">
              <a:avLst/>
            </a:prstGeom>
            <a:solidFill>
              <a:srgbClr val="FAC0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920184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>
            <a:extLst>
              <a:ext uri="{FF2B5EF4-FFF2-40B4-BE49-F238E27FC236}">
                <a16:creationId xmlns:a16="http://schemas.microsoft.com/office/drawing/2014/main" id="{D0610CBD-45D0-4746-9256-324221ACFD08}"/>
              </a:ext>
            </a:extLst>
          </p:cNvPr>
          <p:cNvGrpSpPr/>
          <p:nvPr/>
        </p:nvGrpSpPr>
        <p:grpSpPr>
          <a:xfrm>
            <a:off x="2151380" y="1747319"/>
            <a:ext cx="4841239" cy="4038046"/>
            <a:chOff x="2151380" y="1747319"/>
            <a:chExt cx="4841239" cy="4038046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FB791340-C10F-4E3C-B2E2-BBD68DEE3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380" y="1747319"/>
              <a:ext cx="4841239" cy="403804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57CCCBD-04C3-49E2-A583-29C504AF9143}"/>
                </a:ext>
              </a:extLst>
            </p:cNvPr>
            <p:cNvSpPr txBox="1"/>
            <p:nvPr/>
          </p:nvSpPr>
          <p:spPr>
            <a:xfrm>
              <a:off x="2879867" y="2281196"/>
              <a:ext cx="3384260" cy="1938992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ko-KR" altLang="en-US" sz="4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법에 따라</a:t>
              </a:r>
            </a:p>
            <a:p>
              <a:pPr algn="ctr"/>
              <a:r>
                <a:rPr lang="ko-KR" altLang="en-US" sz="4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가해자는 어떤</a:t>
              </a:r>
            </a:p>
            <a:p>
              <a:pPr algn="ctr"/>
              <a:r>
                <a:rPr lang="ko-KR" altLang="en-US" sz="4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처벌을 받나요</a:t>
              </a:r>
              <a:r>
                <a:rPr lang="en-US" altLang="ko-KR" sz="4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?</a:t>
              </a:r>
              <a:endParaRPr lang="ko-KR" altLang="en-US" sz="320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1957B7D7-AE63-46E2-9539-2C3381C4B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652234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직사각형 38">
            <a:extLst>
              <a:ext uri="{FF2B5EF4-FFF2-40B4-BE49-F238E27FC236}">
                <a16:creationId xmlns:a16="http://schemas.microsoft.com/office/drawing/2014/main" id="{1198CA06-43A7-4A41-A5A7-7759D0E39F7E}"/>
              </a:ext>
            </a:extLst>
          </p:cNvPr>
          <p:cNvSpPr/>
          <p:nvPr/>
        </p:nvSpPr>
        <p:spPr>
          <a:xfrm>
            <a:off x="1604866" y="2771314"/>
            <a:ext cx="2133918" cy="8425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000"/>
              </a:lnSpc>
            </a:pPr>
            <a:r>
              <a:rPr lang="ko-KR" altLang="en-US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관련 정보를 어떻게</a:t>
            </a:r>
          </a:p>
          <a:p>
            <a:pPr algn="ctr">
              <a:lnSpc>
                <a:spcPts val="3000"/>
              </a:lnSpc>
            </a:pPr>
            <a:r>
              <a:rPr lang="ko-KR" altLang="en-US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알게 되었나요</a:t>
            </a:r>
            <a:r>
              <a:rPr lang="en-US" altLang="ko-KR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2000" dirty="0"/>
          </a:p>
        </p:txBody>
      </p:sp>
      <p:sp>
        <p:nvSpPr>
          <p:cNvPr id="48" name="직사각형 47">
            <a:extLst>
              <a:ext uri="{FF2B5EF4-FFF2-40B4-BE49-F238E27FC236}">
                <a16:creationId xmlns:a16="http://schemas.microsoft.com/office/drawing/2014/main" id="{C07AB18E-0093-4734-B6FE-4EC6129197BE}"/>
              </a:ext>
            </a:extLst>
          </p:cNvPr>
          <p:cNvSpPr/>
          <p:nvPr/>
        </p:nvSpPr>
        <p:spPr>
          <a:xfrm>
            <a:off x="888324" y="1631779"/>
            <a:ext cx="356700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000"/>
              </a:lnSpc>
            </a:pPr>
            <a:r>
              <a:rPr lang="ko-KR" altLang="en-US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성폭력의 가해자는</a:t>
            </a:r>
          </a:p>
          <a:p>
            <a:pPr algn="ctr">
              <a:lnSpc>
                <a:spcPts val="3000"/>
              </a:lnSpc>
            </a:pPr>
            <a:r>
              <a:rPr lang="ko-KR" altLang="en-US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어떤 처벌을 받는지 알고 있나요</a:t>
            </a:r>
            <a:r>
              <a:rPr lang="en-US" altLang="ko-KR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2000" dirty="0"/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1198CA06-43A7-4A41-A5A7-7759D0E39F7E}"/>
              </a:ext>
            </a:extLst>
          </p:cNvPr>
          <p:cNvSpPr/>
          <p:nvPr/>
        </p:nvSpPr>
        <p:spPr>
          <a:xfrm>
            <a:off x="935615" y="3835560"/>
            <a:ext cx="347242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000"/>
              </a:lnSpc>
            </a:pPr>
            <a:r>
              <a:rPr lang="ko-KR" altLang="en-US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관련 정보를 들어본 적이 없다면</a:t>
            </a:r>
            <a:r>
              <a:rPr lang="en-US" altLang="ko-KR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</a:t>
            </a:r>
            <a:endParaRPr lang="ko-KR" altLang="en-US" sz="20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>
              <a:lnSpc>
                <a:spcPts val="3000"/>
              </a:lnSpc>
            </a:pPr>
            <a:r>
              <a:rPr lang="ko-KR" altLang="en-US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생각해보아요</a:t>
            </a:r>
            <a:r>
              <a:rPr lang="en-US" altLang="ko-KR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!</a:t>
            </a:r>
            <a:endParaRPr lang="ko-KR" altLang="en-US" sz="2000" dirty="0"/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1198CA06-43A7-4A41-A5A7-7759D0E39F7E}"/>
              </a:ext>
            </a:extLst>
          </p:cNvPr>
          <p:cNvSpPr/>
          <p:nvPr/>
        </p:nvSpPr>
        <p:spPr>
          <a:xfrm>
            <a:off x="1117558" y="4913254"/>
            <a:ext cx="310854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000"/>
              </a:lnSpc>
            </a:pPr>
            <a:r>
              <a:rPr lang="ko-KR" altLang="en-US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성폭력의 가해자가</a:t>
            </a:r>
          </a:p>
          <a:p>
            <a:pPr algn="ctr">
              <a:lnSpc>
                <a:spcPts val="3000"/>
              </a:lnSpc>
            </a:pPr>
            <a:r>
              <a:rPr lang="ko-KR" altLang="en-US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어떤 처벌을 받을 것 같나요</a:t>
            </a:r>
            <a:r>
              <a:rPr lang="en-US" altLang="ko-KR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2000" dirty="0"/>
          </a:p>
        </p:txBody>
      </p:sp>
      <p:sp>
        <p:nvSpPr>
          <p:cNvPr id="11" name="슬라이드 번호 개체 틀 10">
            <a:extLst>
              <a:ext uri="{FF2B5EF4-FFF2-40B4-BE49-F238E27FC236}">
                <a16:creationId xmlns:a16="http://schemas.microsoft.com/office/drawing/2014/main" id="{B3114B9A-D399-432C-BE93-3D0C166FB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12</a:t>
            </a:fld>
            <a:endParaRPr lang="ko-KR" alt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4B01905-7302-4C55-99AD-82C9A4D98DB2}"/>
              </a:ext>
            </a:extLst>
          </p:cNvPr>
          <p:cNvSpPr txBox="1"/>
          <p:nvPr/>
        </p:nvSpPr>
        <p:spPr>
          <a:xfrm>
            <a:off x="2117589" y="388921"/>
            <a:ext cx="3674404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법에 따라 가해자는 어떤 처벌을 받나요</a:t>
            </a:r>
            <a:r>
              <a:rPr lang="en-US" altLang="ko-KR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17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cxnSp>
        <p:nvCxnSpPr>
          <p:cNvPr id="40" name="직선 연결선 39">
            <a:extLst>
              <a:ext uri="{FF2B5EF4-FFF2-40B4-BE49-F238E27FC236}">
                <a16:creationId xmlns:a16="http://schemas.microsoft.com/office/drawing/2014/main" id="{A43093A8-57FD-4B0A-9855-6D3901AF0FC1}"/>
              </a:ext>
            </a:extLst>
          </p:cNvPr>
          <p:cNvCxnSpPr>
            <a:cxnSpLocks/>
          </p:cNvCxnSpPr>
          <p:nvPr/>
        </p:nvCxnSpPr>
        <p:spPr>
          <a:xfrm>
            <a:off x="1019139" y="3186571"/>
            <a:ext cx="331200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직선 연결선 45">
            <a:extLst>
              <a:ext uri="{FF2B5EF4-FFF2-40B4-BE49-F238E27FC236}">
                <a16:creationId xmlns:a16="http://schemas.microsoft.com/office/drawing/2014/main" id="{FC732C75-BB47-4481-B94E-F5EDF76EBC01}"/>
              </a:ext>
            </a:extLst>
          </p:cNvPr>
          <p:cNvCxnSpPr>
            <a:cxnSpLocks/>
          </p:cNvCxnSpPr>
          <p:nvPr/>
        </p:nvCxnSpPr>
        <p:spPr>
          <a:xfrm>
            <a:off x="1019139" y="3548710"/>
            <a:ext cx="331200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직선 연결선 48">
            <a:extLst>
              <a:ext uri="{FF2B5EF4-FFF2-40B4-BE49-F238E27FC236}">
                <a16:creationId xmlns:a16="http://schemas.microsoft.com/office/drawing/2014/main" id="{45458937-BEA6-4B86-BAB6-C6983875ED15}"/>
              </a:ext>
            </a:extLst>
          </p:cNvPr>
          <p:cNvCxnSpPr>
            <a:cxnSpLocks/>
          </p:cNvCxnSpPr>
          <p:nvPr/>
        </p:nvCxnSpPr>
        <p:spPr>
          <a:xfrm>
            <a:off x="1019139" y="2047036"/>
            <a:ext cx="331200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직선 연결선 49">
            <a:extLst>
              <a:ext uri="{FF2B5EF4-FFF2-40B4-BE49-F238E27FC236}">
                <a16:creationId xmlns:a16="http://schemas.microsoft.com/office/drawing/2014/main" id="{CA2B6508-A8BD-4C9B-AA53-5490AB0FDBAA}"/>
              </a:ext>
            </a:extLst>
          </p:cNvPr>
          <p:cNvCxnSpPr>
            <a:cxnSpLocks/>
          </p:cNvCxnSpPr>
          <p:nvPr/>
        </p:nvCxnSpPr>
        <p:spPr>
          <a:xfrm>
            <a:off x="1019139" y="2409175"/>
            <a:ext cx="331200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그림 20">
            <a:extLst>
              <a:ext uri="{FF2B5EF4-FFF2-40B4-BE49-F238E27FC236}">
                <a16:creationId xmlns:a16="http://schemas.microsoft.com/office/drawing/2014/main" id="{4535AD34-8841-4385-825B-48BB6CA565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1374" y="2348305"/>
            <a:ext cx="2822454" cy="2822454"/>
          </a:xfrm>
          <a:prstGeom prst="rect">
            <a:avLst/>
          </a:prstGeom>
        </p:spPr>
      </p:pic>
      <p:cxnSp>
        <p:nvCxnSpPr>
          <p:cNvPr id="25" name="직선 연결선 24">
            <a:extLst>
              <a:ext uri="{FF2B5EF4-FFF2-40B4-BE49-F238E27FC236}">
                <a16:creationId xmlns:a16="http://schemas.microsoft.com/office/drawing/2014/main" id="{A43093A8-57FD-4B0A-9855-6D3901AF0FC1}"/>
              </a:ext>
            </a:extLst>
          </p:cNvPr>
          <p:cNvCxnSpPr>
            <a:cxnSpLocks/>
          </p:cNvCxnSpPr>
          <p:nvPr/>
        </p:nvCxnSpPr>
        <p:spPr>
          <a:xfrm>
            <a:off x="1019139" y="4250817"/>
            <a:ext cx="331200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연결선 25">
            <a:extLst>
              <a:ext uri="{FF2B5EF4-FFF2-40B4-BE49-F238E27FC236}">
                <a16:creationId xmlns:a16="http://schemas.microsoft.com/office/drawing/2014/main" id="{FC732C75-BB47-4481-B94E-F5EDF76EBC01}"/>
              </a:ext>
            </a:extLst>
          </p:cNvPr>
          <p:cNvCxnSpPr>
            <a:cxnSpLocks/>
          </p:cNvCxnSpPr>
          <p:nvPr/>
        </p:nvCxnSpPr>
        <p:spPr>
          <a:xfrm>
            <a:off x="1019139" y="4612956"/>
            <a:ext cx="331200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id="{A43093A8-57FD-4B0A-9855-6D3901AF0FC1}"/>
              </a:ext>
            </a:extLst>
          </p:cNvPr>
          <p:cNvCxnSpPr>
            <a:cxnSpLocks/>
          </p:cNvCxnSpPr>
          <p:nvPr/>
        </p:nvCxnSpPr>
        <p:spPr>
          <a:xfrm>
            <a:off x="1019139" y="5328511"/>
            <a:ext cx="331200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직선 연결선 29">
            <a:extLst>
              <a:ext uri="{FF2B5EF4-FFF2-40B4-BE49-F238E27FC236}">
                <a16:creationId xmlns:a16="http://schemas.microsoft.com/office/drawing/2014/main" id="{FC732C75-BB47-4481-B94E-F5EDF76EBC01}"/>
              </a:ext>
            </a:extLst>
          </p:cNvPr>
          <p:cNvCxnSpPr>
            <a:cxnSpLocks/>
          </p:cNvCxnSpPr>
          <p:nvPr/>
        </p:nvCxnSpPr>
        <p:spPr>
          <a:xfrm>
            <a:off x="1019139" y="5690650"/>
            <a:ext cx="331200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2ACC5AE6-48C9-48D1-99FB-FC56B1A85722}"/>
              </a:ext>
            </a:extLst>
          </p:cNvPr>
          <p:cNvGrpSpPr/>
          <p:nvPr/>
        </p:nvGrpSpPr>
        <p:grpSpPr>
          <a:xfrm>
            <a:off x="7386743" y="1019166"/>
            <a:ext cx="1176530" cy="457201"/>
            <a:chOff x="7386743" y="1019166"/>
            <a:chExt cx="1176530" cy="457201"/>
          </a:xfrm>
        </p:grpSpPr>
        <p:pic>
          <p:nvPicPr>
            <p:cNvPr id="27" name="그림 26">
              <a:extLst>
                <a:ext uri="{FF2B5EF4-FFF2-40B4-BE49-F238E27FC236}">
                  <a16:creationId xmlns:a16="http://schemas.microsoft.com/office/drawing/2014/main" id="{26A86577-82FE-4D66-8C02-C2684C5099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6743" y="1019166"/>
              <a:ext cx="1176530" cy="457201"/>
            </a:xfrm>
            <a:prstGeom prst="rect">
              <a:avLst/>
            </a:prstGeom>
          </p:spPr>
        </p:pic>
        <p:grpSp>
          <p:nvGrpSpPr>
            <p:cNvPr id="31" name="그룹 30">
              <a:extLst>
                <a:ext uri="{FF2B5EF4-FFF2-40B4-BE49-F238E27FC236}">
                  <a16:creationId xmlns:a16="http://schemas.microsoft.com/office/drawing/2014/main" id="{32BCCAD2-6E7C-4358-8D9D-45121AF7136A}"/>
                </a:ext>
              </a:extLst>
            </p:cNvPr>
            <p:cNvGrpSpPr/>
            <p:nvPr/>
          </p:nvGrpSpPr>
          <p:grpSpPr>
            <a:xfrm>
              <a:off x="7451427" y="1082742"/>
              <a:ext cx="1035143" cy="338554"/>
              <a:chOff x="6777019" y="1358967"/>
              <a:chExt cx="1035143" cy="338554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A020857-501C-4123-946A-2B1796F8F74E}"/>
                  </a:ext>
                </a:extLst>
              </p:cNvPr>
              <p:cNvSpPr txBox="1"/>
              <p:nvPr/>
            </p:nvSpPr>
            <p:spPr>
              <a:xfrm>
                <a:off x="6777019" y="1374355"/>
                <a:ext cx="665567" cy="307777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r>
                  <a:rPr lang="ko-KR" altLang="en-US" sz="1400" b="1" dirty="0" err="1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활동지</a:t>
                </a:r>
                <a:endParaRPr lang="ko-KR" altLang="en-US" sz="14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36D943D-3E9A-4AC6-A6B2-0DB2A4318A47}"/>
                  </a:ext>
                </a:extLst>
              </p:cNvPr>
              <p:cNvSpPr txBox="1"/>
              <p:nvPr/>
            </p:nvSpPr>
            <p:spPr>
              <a:xfrm>
                <a:off x="7507270" y="1358967"/>
                <a:ext cx="304892" cy="338554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r>
                  <a:rPr lang="en-US" altLang="ko-KR" sz="16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1</a:t>
                </a:r>
                <a:endParaRPr lang="ko-KR" altLang="en-US" sz="16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536146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6954EBB7-CCCA-40B2-8A87-5B0C6CA41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13</a:t>
            </a:fld>
            <a:endParaRPr lang="ko-KR" altLang="en-US"/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4094BB14-B917-48E1-9B6B-238432CEE682}"/>
              </a:ext>
            </a:extLst>
          </p:cNvPr>
          <p:cNvGrpSpPr/>
          <p:nvPr/>
        </p:nvGrpSpPr>
        <p:grpSpPr>
          <a:xfrm>
            <a:off x="678494" y="1248073"/>
            <a:ext cx="7556615" cy="4336089"/>
            <a:chOff x="678494" y="1248073"/>
            <a:chExt cx="7556615" cy="433608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E156F2F-B3CD-4646-8A3D-81AE47B8FC73}"/>
                </a:ext>
              </a:extLst>
            </p:cNvPr>
            <p:cNvSpPr txBox="1"/>
            <p:nvPr/>
          </p:nvSpPr>
          <p:spPr>
            <a:xfrm>
              <a:off x="989215" y="1248073"/>
              <a:ext cx="7245894" cy="521297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>
                <a:lnSpc>
                  <a:spcPts val="3500"/>
                </a:lnSpc>
              </a:pPr>
              <a:r>
                <a:rPr lang="ko-KR" altLang="en-US" sz="24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법에 따라 </a:t>
              </a:r>
              <a:r>
                <a:rPr lang="ko-KR" altLang="en-US" sz="2400" b="1" dirty="0">
                  <a:solidFill>
                    <a:srgbClr val="F08502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동의 없는 ○○</a:t>
              </a:r>
              <a:r>
                <a:rPr lang="ko-KR" altLang="en-US" sz="24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의 가해자는 어떤 처벌을 받나요</a:t>
              </a:r>
              <a:r>
                <a:rPr lang="en-US" altLang="ko-KR" sz="24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?</a:t>
              </a:r>
              <a:endParaRPr lang="ko-KR" altLang="en-US" sz="2400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364E93EA-B8C9-4B10-8F55-70135CDCBC81}"/>
                </a:ext>
              </a:extLst>
            </p:cNvPr>
            <p:cNvGrpSpPr/>
            <p:nvPr/>
          </p:nvGrpSpPr>
          <p:grpSpPr>
            <a:xfrm>
              <a:off x="678494" y="2106272"/>
              <a:ext cx="7129892" cy="3477890"/>
              <a:chOff x="678494" y="2106272"/>
              <a:chExt cx="7129892" cy="3477890"/>
            </a:xfrm>
          </p:grpSpPr>
          <p:grpSp>
            <p:nvGrpSpPr>
              <p:cNvPr id="66" name="그룹 65">
                <a:extLst>
                  <a:ext uri="{FF2B5EF4-FFF2-40B4-BE49-F238E27FC236}">
                    <a16:creationId xmlns:a16="http://schemas.microsoft.com/office/drawing/2014/main" id="{B79B0D98-00CC-437D-BC78-4479CE688AA3}"/>
                  </a:ext>
                </a:extLst>
              </p:cNvPr>
              <p:cNvGrpSpPr/>
              <p:nvPr/>
            </p:nvGrpSpPr>
            <p:grpSpPr>
              <a:xfrm>
                <a:off x="678494" y="2106272"/>
                <a:ext cx="5541811" cy="3477890"/>
                <a:chOff x="678494" y="2106272"/>
                <a:chExt cx="5541811" cy="3477890"/>
              </a:xfrm>
            </p:grpSpPr>
            <p:grpSp>
              <p:nvGrpSpPr>
                <p:cNvPr id="42" name="그룹 41">
                  <a:extLst>
                    <a:ext uri="{FF2B5EF4-FFF2-40B4-BE49-F238E27FC236}">
                      <a16:creationId xmlns:a16="http://schemas.microsoft.com/office/drawing/2014/main" id="{983240CD-278F-4E58-A10E-00C3BE6B6D2F}"/>
                    </a:ext>
                  </a:extLst>
                </p:cNvPr>
                <p:cNvGrpSpPr/>
                <p:nvPr/>
              </p:nvGrpSpPr>
              <p:grpSpPr>
                <a:xfrm>
                  <a:off x="678494" y="2106272"/>
                  <a:ext cx="3940802" cy="997786"/>
                  <a:chOff x="678494" y="2106272"/>
                  <a:chExt cx="3940802" cy="997786"/>
                </a:xfrm>
              </p:grpSpPr>
              <p:sp>
                <p:nvSpPr>
                  <p:cNvPr id="38" name="사각형: 둥근 모서리 37">
                    <a:extLst>
                      <a:ext uri="{FF2B5EF4-FFF2-40B4-BE49-F238E27FC236}">
                        <a16:creationId xmlns:a16="http://schemas.microsoft.com/office/drawing/2014/main" id="{09A200C0-6A2E-4CCB-9B75-E3665F7F0778}"/>
                      </a:ext>
                    </a:extLst>
                  </p:cNvPr>
                  <p:cNvSpPr/>
                  <p:nvPr/>
                </p:nvSpPr>
                <p:spPr>
                  <a:xfrm>
                    <a:off x="1181415" y="2784150"/>
                    <a:ext cx="3430747" cy="319908"/>
                  </a:xfrm>
                  <a:prstGeom prst="roundRect">
                    <a:avLst>
                      <a:gd name="adj" fmla="val 37359"/>
                    </a:avLst>
                  </a:prstGeom>
                  <a:solidFill>
                    <a:srgbClr val="D1D2D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grpSp>
                <p:nvGrpSpPr>
                  <p:cNvPr id="6" name="그룹 5">
                    <a:extLst>
                      <a:ext uri="{FF2B5EF4-FFF2-40B4-BE49-F238E27FC236}">
                        <a16:creationId xmlns:a16="http://schemas.microsoft.com/office/drawing/2014/main" id="{E8DF8A18-1054-40CC-9ECA-3D8F8E522A99}"/>
                      </a:ext>
                    </a:extLst>
                  </p:cNvPr>
                  <p:cNvGrpSpPr/>
                  <p:nvPr/>
                </p:nvGrpSpPr>
                <p:grpSpPr>
                  <a:xfrm>
                    <a:off x="678494" y="2106272"/>
                    <a:ext cx="3573395" cy="621324"/>
                    <a:chOff x="678494" y="2393071"/>
                    <a:chExt cx="3573395" cy="621324"/>
                  </a:xfrm>
                </p:grpSpPr>
                <p:pic>
                  <p:nvPicPr>
                    <p:cNvPr id="24" name="그림 23">
                      <a:extLst>
                        <a:ext uri="{FF2B5EF4-FFF2-40B4-BE49-F238E27FC236}">
                          <a16:creationId xmlns:a16="http://schemas.microsoft.com/office/drawing/2014/main" id="{01316E7E-43C1-4644-828F-94DF53695E2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78494" y="2511474"/>
                      <a:ext cx="502921" cy="502921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25" name="TextBox 24">
                      <a:extLst>
                        <a:ext uri="{FF2B5EF4-FFF2-40B4-BE49-F238E27FC236}">
                          <a16:creationId xmlns:a16="http://schemas.microsoft.com/office/drawing/2014/main" id="{24873A00-A111-4900-8968-EDA6598F5FC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81415" y="2393071"/>
                      <a:ext cx="3070474" cy="62132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 anchor="ctr" anchorCtr="0">
                      <a:spAutoFit/>
                    </a:bodyPr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ko-KR" altLang="en-US" sz="2500" b="1" dirty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동의 없는 촬영은</a:t>
                      </a:r>
                      <a:r>
                        <a:rPr lang="en-US" altLang="ko-KR" sz="2500" b="1" dirty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?</a:t>
                      </a:r>
                      <a:endParaRPr lang="ko-KR" altLang="en-US" sz="2500" b="1" dirty="0"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p:txBody>
                </p:sp>
              </p:grpSp>
              <p:sp>
                <p:nvSpPr>
                  <p:cNvPr id="32" name="직사각형 31">
                    <a:extLst>
                      <a:ext uri="{FF2B5EF4-FFF2-40B4-BE49-F238E27FC236}">
                        <a16:creationId xmlns:a16="http://schemas.microsoft.com/office/drawing/2014/main" id="{EA19A39D-9DD7-463D-9B6C-6CFCD8DFEEC3}"/>
                      </a:ext>
                    </a:extLst>
                  </p:cNvPr>
                  <p:cNvSpPr/>
                  <p:nvPr/>
                </p:nvSpPr>
                <p:spPr>
                  <a:xfrm>
                    <a:off x="1188549" y="2781246"/>
                    <a:ext cx="3430747" cy="30777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ko-KR" altLang="en-US" sz="1400" dirty="0">
                        <a:solidFill>
                          <a:srgbClr val="000000"/>
                        </a:solidFill>
                        <a:latin typeface="나눔바른고딕" panose="020B0603020101020101" pitchFamily="50" charset="-127"/>
                      </a:rPr>
                      <a:t>성폭력범죄의 처벌 등에 관한 특례법 제</a:t>
                    </a:r>
                    <a:r>
                      <a:rPr lang="en-US" altLang="ko-KR" sz="1400" dirty="0">
                        <a:solidFill>
                          <a:srgbClr val="000000"/>
                        </a:solidFill>
                        <a:latin typeface="나눔바른고딕" panose="020B0603020101020101" pitchFamily="50" charset="-127"/>
                      </a:rPr>
                      <a:t>14</a:t>
                    </a:r>
                    <a:r>
                      <a:rPr lang="ko-KR" altLang="en-US" sz="1400" dirty="0">
                        <a:solidFill>
                          <a:srgbClr val="000000"/>
                        </a:solidFill>
                        <a:latin typeface="나눔바른고딕" panose="020B0603020101020101" pitchFamily="50" charset="-127"/>
                      </a:rPr>
                      <a:t>조</a:t>
                    </a:r>
                    <a:endParaRPr lang="ko-KR" altLang="en-US" sz="1400" dirty="0"/>
                  </a:p>
                </p:txBody>
              </p:sp>
            </p:grpSp>
            <p:grpSp>
              <p:nvGrpSpPr>
                <p:cNvPr id="41" name="그룹 40">
                  <a:extLst>
                    <a:ext uri="{FF2B5EF4-FFF2-40B4-BE49-F238E27FC236}">
                      <a16:creationId xmlns:a16="http://schemas.microsoft.com/office/drawing/2014/main" id="{1A3D72E2-0035-4EA3-878F-B7E3761F2C37}"/>
                    </a:ext>
                  </a:extLst>
                </p:cNvPr>
                <p:cNvGrpSpPr/>
                <p:nvPr/>
              </p:nvGrpSpPr>
              <p:grpSpPr>
                <a:xfrm>
                  <a:off x="678494" y="3349158"/>
                  <a:ext cx="3940802" cy="999061"/>
                  <a:chOff x="678494" y="3349158"/>
                  <a:chExt cx="3940802" cy="999061"/>
                </a:xfrm>
              </p:grpSpPr>
              <p:sp>
                <p:nvSpPr>
                  <p:cNvPr id="35" name="사각형: 둥근 모서리 34">
                    <a:extLst>
                      <a:ext uri="{FF2B5EF4-FFF2-40B4-BE49-F238E27FC236}">
                        <a16:creationId xmlns:a16="http://schemas.microsoft.com/office/drawing/2014/main" id="{60A3C2BB-855F-4757-B167-46AD79355591}"/>
                      </a:ext>
                    </a:extLst>
                  </p:cNvPr>
                  <p:cNvSpPr/>
                  <p:nvPr/>
                </p:nvSpPr>
                <p:spPr>
                  <a:xfrm>
                    <a:off x="1181415" y="4028311"/>
                    <a:ext cx="3430747" cy="319908"/>
                  </a:xfrm>
                  <a:prstGeom prst="roundRect">
                    <a:avLst>
                      <a:gd name="adj" fmla="val 37359"/>
                    </a:avLst>
                  </a:prstGeom>
                  <a:solidFill>
                    <a:srgbClr val="D1D2D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grpSp>
                <p:nvGrpSpPr>
                  <p:cNvPr id="8" name="그룹 7">
                    <a:extLst>
                      <a:ext uri="{FF2B5EF4-FFF2-40B4-BE49-F238E27FC236}">
                        <a16:creationId xmlns:a16="http://schemas.microsoft.com/office/drawing/2014/main" id="{80A1D525-7D6B-4C71-80EE-E05BCB901A8B}"/>
                      </a:ext>
                    </a:extLst>
                  </p:cNvPr>
                  <p:cNvGrpSpPr/>
                  <p:nvPr/>
                </p:nvGrpSpPr>
                <p:grpSpPr>
                  <a:xfrm>
                    <a:off x="678494" y="3349158"/>
                    <a:ext cx="3573395" cy="621324"/>
                    <a:chOff x="678494" y="3222282"/>
                    <a:chExt cx="3573395" cy="621324"/>
                  </a:xfrm>
                </p:grpSpPr>
                <p:sp>
                  <p:nvSpPr>
                    <p:cNvPr id="26" name="TextBox 25">
                      <a:extLst>
                        <a:ext uri="{FF2B5EF4-FFF2-40B4-BE49-F238E27FC236}">
                          <a16:creationId xmlns:a16="http://schemas.microsoft.com/office/drawing/2014/main" id="{6BDEAB4C-9946-41C4-B448-33B5E04D25F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81415" y="3222282"/>
                      <a:ext cx="3070474" cy="62132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 anchor="ctr" anchorCtr="0">
                      <a:spAutoFit/>
                    </a:bodyPr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ko-KR" altLang="en-US" sz="2500" b="1" dirty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동의 없는 공유는</a:t>
                      </a:r>
                      <a:r>
                        <a:rPr lang="en-US" altLang="ko-KR" sz="2500" b="1" dirty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?</a:t>
                      </a:r>
                      <a:endParaRPr lang="ko-KR" altLang="en-US" sz="2500" b="1" dirty="0"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p:txBody>
                </p:sp>
                <p:pic>
                  <p:nvPicPr>
                    <p:cNvPr id="27" name="그림 26">
                      <a:extLst>
                        <a:ext uri="{FF2B5EF4-FFF2-40B4-BE49-F238E27FC236}">
                          <a16:creationId xmlns:a16="http://schemas.microsoft.com/office/drawing/2014/main" id="{7866ACB0-10ED-4C08-9D25-FBB99795299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78494" y="3340685"/>
                      <a:ext cx="502921" cy="502921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33" name="직사각형 32">
                    <a:extLst>
                      <a:ext uri="{FF2B5EF4-FFF2-40B4-BE49-F238E27FC236}">
                        <a16:creationId xmlns:a16="http://schemas.microsoft.com/office/drawing/2014/main" id="{E5E44445-3B3E-44AE-9F5E-D4A627C85255}"/>
                      </a:ext>
                    </a:extLst>
                  </p:cNvPr>
                  <p:cNvSpPr/>
                  <p:nvPr/>
                </p:nvSpPr>
                <p:spPr>
                  <a:xfrm>
                    <a:off x="1188549" y="4036876"/>
                    <a:ext cx="3430747" cy="30777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ko-KR" altLang="en-US" sz="1400" dirty="0">
                        <a:solidFill>
                          <a:srgbClr val="000000"/>
                        </a:solidFill>
                        <a:latin typeface="나눔바른고딕" panose="020B0603020101020101" pitchFamily="50" charset="-127"/>
                      </a:rPr>
                      <a:t>성폭력범죄의 처벌 등에 관한 특례법 제</a:t>
                    </a:r>
                    <a:r>
                      <a:rPr lang="en-US" altLang="ko-KR" sz="1400" dirty="0">
                        <a:solidFill>
                          <a:srgbClr val="000000"/>
                        </a:solidFill>
                        <a:latin typeface="나눔바른고딕" panose="020B0603020101020101" pitchFamily="50" charset="-127"/>
                      </a:rPr>
                      <a:t>14</a:t>
                    </a:r>
                    <a:r>
                      <a:rPr lang="ko-KR" altLang="en-US" sz="1400" dirty="0">
                        <a:solidFill>
                          <a:srgbClr val="000000"/>
                        </a:solidFill>
                        <a:latin typeface="나눔바른고딕" panose="020B0603020101020101" pitchFamily="50" charset="-127"/>
                      </a:rPr>
                      <a:t>조</a:t>
                    </a:r>
                    <a:endParaRPr lang="ko-KR" altLang="en-US" sz="1400" dirty="0"/>
                  </a:p>
                </p:txBody>
              </p:sp>
            </p:grpSp>
            <p:grpSp>
              <p:nvGrpSpPr>
                <p:cNvPr id="40" name="그룹 39">
                  <a:extLst>
                    <a:ext uri="{FF2B5EF4-FFF2-40B4-BE49-F238E27FC236}">
                      <a16:creationId xmlns:a16="http://schemas.microsoft.com/office/drawing/2014/main" id="{78C55AF7-8979-48B2-8D96-DFBC720A21A6}"/>
                    </a:ext>
                  </a:extLst>
                </p:cNvPr>
                <p:cNvGrpSpPr/>
                <p:nvPr/>
              </p:nvGrpSpPr>
              <p:grpSpPr>
                <a:xfrm>
                  <a:off x="678494" y="4592044"/>
                  <a:ext cx="4285921" cy="992118"/>
                  <a:chOff x="678494" y="4592044"/>
                  <a:chExt cx="4285921" cy="992118"/>
                </a:xfrm>
              </p:grpSpPr>
              <p:sp>
                <p:nvSpPr>
                  <p:cNvPr id="39" name="사각형: 둥근 모서리 38">
                    <a:extLst>
                      <a:ext uri="{FF2B5EF4-FFF2-40B4-BE49-F238E27FC236}">
                        <a16:creationId xmlns:a16="http://schemas.microsoft.com/office/drawing/2014/main" id="{457006CC-A135-4459-A249-F26BDA443F32}"/>
                      </a:ext>
                    </a:extLst>
                  </p:cNvPr>
                  <p:cNvSpPr/>
                  <p:nvPr/>
                </p:nvSpPr>
                <p:spPr>
                  <a:xfrm>
                    <a:off x="1181415" y="5264253"/>
                    <a:ext cx="3764894" cy="319908"/>
                  </a:xfrm>
                  <a:prstGeom prst="roundRect">
                    <a:avLst>
                      <a:gd name="adj" fmla="val 37359"/>
                    </a:avLst>
                  </a:prstGeom>
                  <a:solidFill>
                    <a:srgbClr val="D1D2D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grpSp>
                <p:nvGrpSpPr>
                  <p:cNvPr id="11" name="그룹 10">
                    <a:extLst>
                      <a:ext uri="{FF2B5EF4-FFF2-40B4-BE49-F238E27FC236}">
                        <a16:creationId xmlns:a16="http://schemas.microsoft.com/office/drawing/2014/main" id="{1BAAAEB2-EE1D-4432-9084-C47D20D7FCC6}"/>
                      </a:ext>
                    </a:extLst>
                  </p:cNvPr>
                  <p:cNvGrpSpPr/>
                  <p:nvPr/>
                </p:nvGrpSpPr>
                <p:grpSpPr>
                  <a:xfrm>
                    <a:off x="678494" y="4592044"/>
                    <a:ext cx="3573395" cy="629889"/>
                    <a:chOff x="678494" y="4131139"/>
                    <a:chExt cx="3573395" cy="629889"/>
                  </a:xfrm>
                </p:grpSpPr>
                <p:sp>
                  <p:nvSpPr>
                    <p:cNvPr id="29" name="TextBox 28">
                      <a:extLst>
                        <a:ext uri="{FF2B5EF4-FFF2-40B4-BE49-F238E27FC236}">
                          <a16:creationId xmlns:a16="http://schemas.microsoft.com/office/drawing/2014/main" id="{0B76ACD4-D4C5-412E-81E9-19635944067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81415" y="4131139"/>
                      <a:ext cx="3070474" cy="62132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 anchor="ctr" anchorCtr="0">
                      <a:spAutoFit/>
                    </a:bodyPr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ko-KR" altLang="en-US" sz="2500" b="1" dirty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동의 없는 합성</a:t>
                      </a:r>
                      <a:r>
                        <a:rPr lang="en-US" altLang="ko-KR" sz="2500" b="1" dirty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/</a:t>
                      </a:r>
                      <a:r>
                        <a:rPr lang="ko-KR" altLang="en-US" sz="2500" b="1" dirty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편집은</a:t>
                      </a:r>
                      <a:r>
                        <a:rPr lang="en-US" altLang="ko-KR" sz="2500" b="1" dirty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?</a:t>
                      </a:r>
                      <a:endParaRPr lang="ko-KR" altLang="en-US" sz="2500" b="1" dirty="0"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p:txBody>
                </p:sp>
                <p:pic>
                  <p:nvPicPr>
                    <p:cNvPr id="30" name="그림 29">
                      <a:extLst>
                        <a:ext uri="{FF2B5EF4-FFF2-40B4-BE49-F238E27FC236}">
                          <a16:creationId xmlns:a16="http://schemas.microsoft.com/office/drawing/2014/main" id="{7A48B6A2-4A76-49D7-A94B-721C0AD0E64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78494" y="4258107"/>
                      <a:ext cx="502921" cy="502921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34" name="직사각형 33">
                    <a:extLst>
                      <a:ext uri="{FF2B5EF4-FFF2-40B4-BE49-F238E27FC236}">
                        <a16:creationId xmlns:a16="http://schemas.microsoft.com/office/drawing/2014/main" id="{829A66AD-3980-454A-880B-4E1D3610EFB0}"/>
                      </a:ext>
                    </a:extLst>
                  </p:cNvPr>
                  <p:cNvSpPr/>
                  <p:nvPr/>
                </p:nvSpPr>
                <p:spPr>
                  <a:xfrm>
                    <a:off x="1206655" y="5276385"/>
                    <a:ext cx="3757760" cy="30777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ko-KR" altLang="en-US" sz="1400" dirty="0">
                        <a:solidFill>
                          <a:srgbClr val="000000"/>
                        </a:solidFill>
                        <a:latin typeface="나눔바른고딕" panose="020B0603020101020101" pitchFamily="50" charset="-127"/>
                      </a:rPr>
                      <a:t>성폭력범죄의 처벌 등에 관한 특례법 제</a:t>
                    </a:r>
                    <a:r>
                      <a:rPr lang="en-US" altLang="ko-KR" sz="1400" dirty="0">
                        <a:solidFill>
                          <a:srgbClr val="000000"/>
                        </a:solidFill>
                        <a:latin typeface="나눔바른고딕" panose="020B0603020101020101" pitchFamily="50" charset="-127"/>
                      </a:rPr>
                      <a:t>14</a:t>
                    </a:r>
                    <a:r>
                      <a:rPr lang="ko-KR" altLang="en-US" sz="1400" dirty="0">
                        <a:solidFill>
                          <a:srgbClr val="000000"/>
                        </a:solidFill>
                        <a:latin typeface="나눔바른고딕" panose="020B0603020101020101" pitchFamily="50" charset="-127"/>
                      </a:rPr>
                      <a:t>조의 </a:t>
                    </a:r>
                    <a:r>
                      <a:rPr lang="en-US" altLang="ko-KR" sz="1400" dirty="0">
                        <a:solidFill>
                          <a:srgbClr val="000000"/>
                        </a:solidFill>
                        <a:latin typeface="나눔바른고딕" panose="020B0603020101020101" pitchFamily="50" charset="-127"/>
                      </a:rPr>
                      <a:t>2</a:t>
                    </a:r>
                    <a:endParaRPr lang="ko-KR" altLang="en-US" sz="1400" dirty="0"/>
                  </a:p>
                </p:txBody>
              </p:sp>
            </p:grpSp>
            <p:cxnSp>
              <p:nvCxnSpPr>
                <p:cNvPr id="56" name="직선 연결선 55">
                  <a:extLst>
                    <a:ext uri="{FF2B5EF4-FFF2-40B4-BE49-F238E27FC236}">
                      <a16:creationId xmlns:a16="http://schemas.microsoft.com/office/drawing/2014/main" id="{6D3DAE4F-87FC-455F-815F-80447CA061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93814" y="3705453"/>
                  <a:ext cx="1793445" cy="0"/>
                </a:xfrm>
                <a:prstGeom prst="line">
                  <a:avLst/>
                </a:prstGeom>
                <a:ln w="19050">
                  <a:solidFill>
                    <a:srgbClr val="FAC03D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직선 연결선 60">
                  <a:extLst>
                    <a:ext uri="{FF2B5EF4-FFF2-40B4-BE49-F238E27FC236}">
                      <a16:creationId xmlns:a16="http://schemas.microsoft.com/office/drawing/2014/main" id="{B707E10E-9229-42FB-8DB9-1F5130DF4F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93814" y="2487774"/>
                  <a:ext cx="1793445" cy="0"/>
                </a:xfrm>
                <a:prstGeom prst="line">
                  <a:avLst/>
                </a:prstGeom>
                <a:ln w="19050">
                  <a:solidFill>
                    <a:srgbClr val="FAC03D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직선 연결선 61">
                  <a:extLst>
                    <a:ext uri="{FF2B5EF4-FFF2-40B4-BE49-F238E27FC236}">
                      <a16:creationId xmlns:a16="http://schemas.microsoft.com/office/drawing/2014/main" id="{18FEBA4C-4190-488D-95F2-F1FD8E2E24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336610" y="4977596"/>
                  <a:ext cx="1150649" cy="0"/>
                </a:xfrm>
                <a:prstGeom prst="line">
                  <a:avLst/>
                </a:prstGeom>
                <a:ln w="19050">
                  <a:solidFill>
                    <a:srgbClr val="FAC03D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직선 연결선 64">
                  <a:extLst>
                    <a:ext uri="{FF2B5EF4-FFF2-40B4-BE49-F238E27FC236}">
                      <a16:creationId xmlns:a16="http://schemas.microsoft.com/office/drawing/2014/main" id="{FD44A147-65EF-429E-BF8A-06391AD67C72}"/>
                    </a:ext>
                  </a:extLst>
                </p:cNvPr>
                <p:cNvCxnSpPr/>
                <p:nvPr/>
              </p:nvCxnSpPr>
              <p:spPr>
                <a:xfrm>
                  <a:off x="5487259" y="2476135"/>
                  <a:ext cx="0" cy="2501461"/>
                </a:xfrm>
                <a:prstGeom prst="line">
                  <a:avLst/>
                </a:prstGeom>
                <a:ln w="19050">
                  <a:solidFill>
                    <a:srgbClr val="FAC03D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44" name="그림 43">
                  <a:extLst>
                    <a:ext uri="{FF2B5EF4-FFF2-40B4-BE49-F238E27FC236}">
                      <a16:creationId xmlns:a16="http://schemas.microsoft.com/office/drawing/2014/main" id="{1D96F1E9-C009-4291-BD2F-DD66B397D7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79639" y="3396080"/>
                  <a:ext cx="740666" cy="618745"/>
                </a:xfrm>
                <a:prstGeom prst="rect">
                  <a:avLst/>
                </a:prstGeom>
              </p:spPr>
            </p:pic>
          </p:grpSp>
          <p:grpSp>
            <p:nvGrpSpPr>
              <p:cNvPr id="13" name="그룹 12">
                <a:extLst>
                  <a:ext uri="{FF2B5EF4-FFF2-40B4-BE49-F238E27FC236}">
                    <a16:creationId xmlns:a16="http://schemas.microsoft.com/office/drawing/2014/main" id="{F454E595-BCBE-4738-AE3F-F277FF296193}"/>
                  </a:ext>
                </a:extLst>
              </p:cNvPr>
              <p:cNvGrpSpPr/>
              <p:nvPr/>
            </p:nvGrpSpPr>
            <p:grpSpPr>
              <a:xfrm>
                <a:off x="6817784" y="2326963"/>
                <a:ext cx="990602" cy="3097244"/>
                <a:chOff x="6817784" y="2487774"/>
                <a:chExt cx="990602" cy="3097244"/>
              </a:xfrm>
            </p:grpSpPr>
            <p:grpSp>
              <p:nvGrpSpPr>
                <p:cNvPr id="12" name="그룹 11">
                  <a:extLst>
                    <a:ext uri="{FF2B5EF4-FFF2-40B4-BE49-F238E27FC236}">
                      <a16:creationId xmlns:a16="http://schemas.microsoft.com/office/drawing/2014/main" id="{E147FF8F-599B-45E7-A131-DA4A1C299C16}"/>
                    </a:ext>
                  </a:extLst>
                </p:cNvPr>
                <p:cNvGrpSpPr/>
                <p:nvPr/>
              </p:nvGrpSpPr>
              <p:grpSpPr>
                <a:xfrm>
                  <a:off x="6817784" y="2487774"/>
                  <a:ext cx="973343" cy="1270299"/>
                  <a:chOff x="6817784" y="2435153"/>
                  <a:chExt cx="973343" cy="1270299"/>
                </a:xfrm>
              </p:grpSpPr>
              <p:sp>
                <p:nvSpPr>
                  <p:cNvPr id="45" name="직사각형 44">
                    <a:extLst>
                      <a:ext uri="{FF2B5EF4-FFF2-40B4-BE49-F238E27FC236}">
                        <a16:creationId xmlns:a16="http://schemas.microsoft.com/office/drawing/2014/main" id="{A88B3FB0-8D1F-45C8-A398-F0EE958DD1FE}"/>
                      </a:ext>
                    </a:extLst>
                  </p:cNvPr>
                  <p:cNvSpPr/>
                  <p:nvPr/>
                </p:nvSpPr>
                <p:spPr>
                  <a:xfrm>
                    <a:off x="6817784" y="3259176"/>
                    <a:ext cx="973343" cy="446276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ko-KR" altLang="en-US" sz="2300" b="1" dirty="0">
                        <a:solidFill>
                          <a:srgbClr val="C00000"/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rPr>
                      <a:t>벌금형</a:t>
                    </a:r>
                    <a:endParaRPr lang="ko-KR" altLang="en-US" sz="2300" dirty="0">
                      <a:solidFill>
                        <a:srgbClr val="C00000"/>
                      </a:solidFill>
                    </a:endParaRPr>
                  </a:p>
                </p:txBody>
              </p:sp>
              <p:pic>
                <p:nvPicPr>
                  <p:cNvPr id="5" name="그림 4">
                    <a:extLst>
                      <a:ext uri="{FF2B5EF4-FFF2-40B4-BE49-F238E27FC236}">
                        <a16:creationId xmlns:a16="http://schemas.microsoft.com/office/drawing/2014/main" id="{D76CA4F1-4E61-45C1-BB64-5416A5AB180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964603" y="2435153"/>
                    <a:ext cx="679705" cy="69799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" name="그룹 9">
                  <a:extLst>
                    <a:ext uri="{FF2B5EF4-FFF2-40B4-BE49-F238E27FC236}">
                      <a16:creationId xmlns:a16="http://schemas.microsoft.com/office/drawing/2014/main" id="{6FBD2003-90D6-41B1-A0D9-F0B62C2C93A1}"/>
                    </a:ext>
                  </a:extLst>
                </p:cNvPr>
                <p:cNvGrpSpPr/>
                <p:nvPr/>
              </p:nvGrpSpPr>
              <p:grpSpPr>
                <a:xfrm>
                  <a:off x="6817784" y="4036876"/>
                  <a:ext cx="990602" cy="1548142"/>
                  <a:chOff x="6809154" y="4482295"/>
                  <a:chExt cx="990602" cy="1548142"/>
                </a:xfrm>
              </p:grpSpPr>
              <p:pic>
                <p:nvPicPr>
                  <p:cNvPr id="9" name="그림 8">
                    <a:extLst>
                      <a:ext uri="{FF2B5EF4-FFF2-40B4-BE49-F238E27FC236}">
                        <a16:creationId xmlns:a16="http://schemas.microsoft.com/office/drawing/2014/main" id="{2B62202C-5583-41DF-9B97-1122B4C7FD0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809154" y="4482295"/>
                    <a:ext cx="990602" cy="990602"/>
                  </a:xfrm>
                  <a:prstGeom prst="rect">
                    <a:avLst/>
                  </a:prstGeom>
                </p:spPr>
              </p:pic>
              <p:sp>
                <p:nvSpPr>
                  <p:cNvPr id="46" name="직사각형 45">
                    <a:extLst>
                      <a:ext uri="{FF2B5EF4-FFF2-40B4-BE49-F238E27FC236}">
                        <a16:creationId xmlns:a16="http://schemas.microsoft.com/office/drawing/2014/main" id="{7DB4BCC6-5437-4A90-B23F-FA5B6DE98BC3}"/>
                      </a:ext>
                    </a:extLst>
                  </p:cNvPr>
                  <p:cNvSpPr/>
                  <p:nvPr/>
                </p:nvSpPr>
                <p:spPr>
                  <a:xfrm>
                    <a:off x="6817784" y="5584161"/>
                    <a:ext cx="973343" cy="446276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ko-KR" altLang="en-US" sz="2300" b="1" dirty="0">
                        <a:solidFill>
                          <a:srgbClr val="C00000"/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rPr>
                      <a:t>징역형</a:t>
                    </a:r>
                    <a:endParaRPr lang="ko-KR" altLang="en-US" sz="2300" dirty="0">
                      <a:solidFill>
                        <a:srgbClr val="C00000"/>
                      </a:solidFill>
                    </a:endParaRPr>
                  </a:p>
                </p:txBody>
              </p:sp>
            </p:grpSp>
          </p:grpSp>
        </p:grp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0D540537-5593-4F18-9B53-4A4D90C93662}"/>
              </a:ext>
            </a:extLst>
          </p:cNvPr>
          <p:cNvSpPr txBox="1"/>
          <p:nvPr/>
        </p:nvSpPr>
        <p:spPr>
          <a:xfrm>
            <a:off x="2117589" y="388921"/>
            <a:ext cx="3674404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법에 따라 가해자는 어떤 처벌을 받나요</a:t>
            </a:r>
            <a:r>
              <a:rPr lang="en-US" altLang="ko-KR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17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393223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6954EBB7-CCCA-40B2-8A87-5B0C6CA41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14</a:t>
            </a:fld>
            <a:endParaRPr lang="ko-KR" alt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E156F2F-B3CD-4646-8A3D-81AE47B8FC73}"/>
              </a:ext>
            </a:extLst>
          </p:cNvPr>
          <p:cNvSpPr txBox="1"/>
          <p:nvPr/>
        </p:nvSpPr>
        <p:spPr>
          <a:xfrm>
            <a:off x="783944" y="1254837"/>
            <a:ext cx="7576113" cy="507768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>
              <a:lnSpc>
                <a:spcPts val="3500"/>
              </a:lnSpc>
            </a:pPr>
            <a:r>
              <a:rPr lang="ko-KR" altLang="en-US" sz="22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법에 따라 </a:t>
            </a:r>
            <a:r>
              <a:rPr lang="ko-KR" altLang="en-US" sz="2200" b="1" dirty="0">
                <a:solidFill>
                  <a:srgbClr val="F08502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아동 </a:t>
            </a:r>
            <a:r>
              <a:rPr lang="ko-KR" altLang="en-US" sz="2200" b="1" dirty="0">
                <a:solidFill>
                  <a:srgbClr val="F0850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・ </a:t>
            </a:r>
            <a:r>
              <a:rPr lang="ko-KR" altLang="en-US" sz="2200" b="1" dirty="0" err="1">
                <a:solidFill>
                  <a:srgbClr val="F08502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청소년성착취물</a:t>
            </a:r>
            <a:r>
              <a:rPr lang="ko-KR" altLang="en-US" sz="2200" b="1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의</a:t>
            </a:r>
            <a:r>
              <a:rPr lang="ko-KR" altLang="en-US" sz="22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가해자는 어떤 처벌을 받나요</a:t>
            </a:r>
            <a:r>
              <a:rPr lang="en-US" altLang="ko-KR" sz="22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22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44" name="그림 43">
            <a:extLst>
              <a:ext uri="{FF2B5EF4-FFF2-40B4-BE49-F238E27FC236}">
                <a16:creationId xmlns:a16="http://schemas.microsoft.com/office/drawing/2014/main" id="{1D96F1E9-C009-4291-BD2F-DD66B397D7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189" y="3743328"/>
            <a:ext cx="740666" cy="618745"/>
          </a:xfrm>
          <a:prstGeom prst="rect">
            <a:avLst/>
          </a:prstGeom>
        </p:spPr>
      </p:pic>
      <p:grpSp>
        <p:nvGrpSpPr>
          <p:cNvPr id="10" name="그룹 9">
            <a:extLst>
              <a:ext uri="{FF2B5EF4-FFF2-40B4-BE49-F238E27FC236}">
                <a16:creationId xmlns:a16="http://schemas.microsoft.com/office/drawing/2014/main" id="{6FBD2003-90D6-41B1-A0D9-F0B62C2C93A1}"/>
              </a:ext>
            </a:extLst>
          </p:cNvPr>
          <p:cNvGrpSpPr/>
          <p:nvPr/>
        </p:nvGrpSpPr>
        <p:grpSpPr>
          <a:xfrm>
            <a:off x="6790624" y="3256420"/>
            <a:ext cx="990602" cy="1548142"/>
            <a:chOff x="6809154" y="4482295"/>
            <a:chExt cx="990602" cy="1548142"/>
          </a:xfrm>
        </p:grpSpPr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2B62202C-5583-41DF-9B97-1122B4C7F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9154" y="4482295"/>
              <a:ext cx="990602" cy="990602"/>
            </a:xfrm>
            <a:prstGeom prst="rect">
              <a:avLst/>
            </a:prstGeom>
          </p:spPr>
        </p:pic>
        <p:sp>
          <p:nvSpPr>
            <p:cNvPr id="46" name="직사각형 45">
              <a:extLst>
                <a:ext uri="{FF2B5EF4-FFF2-40B4-BE49-F238E27FC236}">
                  <a16:creationId xmlns:a16="http://schemas.microsoft.com/office/drawing/2014/main" id="{7DB4BCC6-5437-4A90-B23F-FA5B6DE98BC3}"/>
                </a:ext>
              </a:extLst>
            </p:cNvPr>
            <p:cNvSpPr/>
            <p:nvPr/>
          </p:nvSpPr>
          <p:spPr>
            <a:xfrm>
              <a:off x="6817784" y="5584161"/>
              <a:ext cx="973343" cy="4462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2300" b="1" dirty="0">
                  <a:solidFill>
                    <a:srgbClr val="C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징역형</a:t>
              </a:r>
              <a:endParaRPr lang="ko-KR" altLang="en-US" sz="2300" dirty="0">
                <a:solidFill>
                  <a:srgbClr val="C00000"/>
                </a:solidFill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0D540537-5593-4F18-9B53-4A4D90C93662}"/>
              </a:ext>
            </a:extLst>
          </p:cNvPr>
          <p:cNvSpPr txBox="1"/>
          <p:nvPr/>
        </p:nvSpPr>
        <p:spPr>
          <a:xfrm>
            <a:off x="2117589" y="388921"/>
            <a:ext cx="3674404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법에 따라 가해자는 어떤 처벌을 받나요</a:t>
            </a:r>
            <a:r>
              <a:rPr lang="en-US" altLang="ko-KR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17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905B5A18-7ECC-4D1D-98B9-764BFFF11738}"/>
              </a:ext>
            </a:extLst>
          </p:cNvPr>
          <p:cNvGrpSpPr/>
          <p:nvPr/>
        </p:nvGrpSpPr>
        <p:grpSpPr>
          <a:xfrm>
            <a:off x="1286177" y="3034211"/>
            <a:ext cx="3430094" cy="2227421"/>
            <a:chOff x="1344243" y="2976136"/>
            <a:chExt cx="3430094" cy="2227421"/>
          </a:xfrm>
        </p:grpSpPr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6CE202D2-ABAB-48D8-9D7A-AAF95DF82FD9}"/>
                </a:ext>
              </a:extLst>
            </p:cNvPr>
            <p:cNvGrpSpPr/>
            <p:nvPr/>
          </p:nvGrpSpPr>
          <p:grpSpPr>
            <a:xfrm>
              <a:off x="1344243" y="2976136"/>
              <a:ext cx="3430094" cy="2227421"/>
              <a:chOff x="1344243" y="2976136"/>
              <a:chExt cx="3430094" cy="2227421"/>
            </a:xfrm>
          </p:grpSpPr>
          <p:pic>
            <p:nvPicPr>
              <p:cNvPr id="4" name="그림 3">
                <a:extLst>
                  <a:ext uri="{FF2B5EF4-FFF2-40B4-BE49-F238E27FC236}">
                    <a16:creationId xmlns:a16="http://schemas.microsoft.com/office/drawing/2014/main" id="{23C2FDFC-E1E7-4498-98DD-166BDC0B09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24365" y="4133707"/>
                <a:ext cx="1069850" cy="1069850"/>
              </a:xfrm>
              <a:prstGeom prst="rect">
                <a:avLst/>
              </a:prstGeom>
            </p:spPr>
          </p:pic>
          <p:pic>
            <p:nvPicPr>
              <p:cNvPr id="16" name="그림 15">
                <a:extLst>
                  <a:ext uri="{FF2B5EF4-FFF2-40B4-BE49-F238E27FC236}">
                    <a16:creationId xmlns:a16="http://schemas.microsoft.com/office/drawing/2014/main" id="{5F618FD9-05A1-4885-8BEB-F00665FE0B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04487" y="4133707"/>
                <a:ext cx="1069850" cy="1069850"/>
              </a:xfrm>
              <a:prstGeom prst="rect">
                <a:avLst/>
              </a:prstGeom>
            </p:spPr>
          </p:pic>
          <p:pic>
            <p:nvPicPr>
              <p:cNvPr id="18" name="그림 17">
                <a:extLst>
                  <a:ext uri="{FF2B5EF4-FFF2-40B4-BE49-F238E27FC236}">
                    <a16:creationId xmlns:a16="http://schemas.microsoft.com/office/drawing/2014/main" id="{7FEF1458-F9D3-44A5-A1D8-FBABE51102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44243" y="4133707"/>
                <a:ext cx="1069850" cy="1069850"/>
              </a:xfrm>
              <a:prstGeom prst="rect">
                <a:avLst/>
              </a:prstGeom>
            </p:spPr>
          </p:pic>
          <p:pic>
            <p:nvPicPr>
              <p:cNvPr id="47" name="그림 46">
                <a:extLst>
                  <a:ext uri="{FF2B5EF4-FFF2-40B4-BE49-F238E27FC236}">
                    <a16:creationId xmlns:a16="http://schemas.microsoft.com/office/drawing/2014/main" id="{EC70C4E8-DB0C-4FF7-B505-0E61643002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44243" y="2976136"/>
                <a:ext cx="1069850" cy="1069850"/>
              </a:xfrm>
              <a:prstGeom prst="rect">
                <a:avLst/>
              </a:prstGeom>
            </p:spPr>
          </p:pic>
          <p:pic>
            <p:nvPicPr>
              <p:cNvPr id="48" name="그림 47">
                <a:extLst>
                  <a:ext uri="{FF2B5EF4-FFF2-40B4-BE49-F238E27FC236}">
                    <a16:creationId xmlns:a16="http://schemas.microsoft.com/office/drawing/2014/main" id="{52D1FA9B-5C24-4E90-89F3-F406EA1370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24365" y="2976136"/>
                <a:ext cx="1069850" cy="1069850"/>
              </a:xfrm>
              <a:prstGeom prst="rect">
                <a:avLst/>
              </a:prstGeom>
            </p:spPr>
          </p:pic>
          <p:pic>
            <p:nvPicPr>
              <p:cNvPr id="49" name="그림 48">
                <a:extLst>
                  <a:ext uri="{FF2B5EF4-FFF2-40B4-BE49-F238E27FC236}">
                    <a16:creationId xmlns:a16="http://schemas.microsoft.com/office/drawing/2014/main" id="{DE636416-01C6-4DBB-8FAE-4C503CADC3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04487" y="2976136"/>
                <a:ext cx="1069850" cy="1069850"/>
              </a:xfrm>
              <a:prstGeom prst="rect">
                <a:avLst/>
              </a:prstGeom>
            </p:spPr>
          </p:pic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A3CED33-7B8C-41F6-A784-F3E1B199708A}"/>
                </a:ext>
              </a:extLst>
            </p:cNvPr>
            <p:cNvSpPr txBox="1"/>
            <p:nvPr/>
          </p:nvSpPr>
          <p:spPr>
            <a:xfrm>
              <a:off x="1493530" y="3137499"/>
              <a:ext cx="771276" cy="621324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2500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제작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15697F1-F877-40F9-855A-5988BAB48BD6}"/>
                </a:ext>
              </a:extLst>
            </p:cNvPr>
            <p:cNvSpPr txBox="1"/>
            <p:nvPr/>
          </p:nvSpPr>
          <p:spPr>
            <a:xfrm>
              <a:off x="2673652" y="3137499"/>
              <a:ext cx="771276" cy="621324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2500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판매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84E9162-D90A-4D93-ABCC-DC4C5BBB359D}"/>
                </a:ext>
              </a:extLst>
            </p:cNvPr>
            <p:cNvSpPr txBox="1"/>
            <p:nvPr/>
          </p:nvSpPr>
          <p:spPr>
            <a:xfrm>
              <a:off x="3853774" y="3137499"/>
              <a:ext cx="771276" cy="621324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2500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구입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5C711A77-1824-4CCC-97D1-393BDDC85F56}"/>
                </a:ext>
              </a:extLst>
            </p:cNvPr>
            <p:cNvSpPr txBox="1"/>
            <p:nvPr/>
          </p:nvSpPr>
          <p:spPr>
            <a:xfrm>
              <a:off x="1493530" y="4310477"/>
              <a:ext cx="771276" cy="621324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2500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배포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2790C67-C871-4312-A5E5-61CD5B1F5B4F}"/>
                </a:ext>
              </a:extLst>
            </p:cNvPr>
            <p:cNvSpPr txBox="1"/>
            <p:nvPr/>
          </p:nvSpPr>
          <p:spPr>
            <a:xfrm>
              <a:off x="2673652" y="4310477"/>
              <a:ext cx="771276" cy="621324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2500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시청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CF2C5CC6-72E9-4D9B-932E-16C32C0C14A6}"/>
                </a:ext>
              </a:extLst>
            </p:cNvPr>
            <p:cNvSpPr txBox="1"/>
            <p:nvPr/>
          </p:nvSpPr>
          <p:spPr>
            <a:xfrm>
              <a:off x="3853774" y="4310477"/>
              <a:ext cx="771276" cy="621324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2500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소지</a:t>
              </a:r>
            </a:p>
          </p:txBody>
        </p:sp>
      </p:grp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95420059-B1D7-46D6-BC52-98F590B4EE41}"/>
              </a:ext>
            </a:extLst>
          </p:cNvPr>
          <p:cNvSpPr/>
          <p:nvPr/>
        </p:nvSpPr>
        <p:spPr>
          <a:xfrm>
            <a:off x="941561" y="2564743"/>
            <a:ext cx="4119327" cy="3022925"/>
          </a:xfrm>
          <a:prstGeom prst="rect">
            <a:avLst/>
          </a:prstGeom>
          <a:noFill/>
          <a:ln w="19050">
            <a:solidFill>
              <a:srgbClr val="FAC03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0658DFA1-B25D-483F-9935-4C9A6AEA3875}"/>
              </a:ext>
            </a:extLst>
          </p:cNvPr>
          <p:cNvSpPr/>
          <p:nvPr/>
        </p:nvSpPr>
        <p:spPr>
          <a:xfrm>
            <a:off x="1362740" y="2318286"/>
            <a:ext cx="3204244" cy="561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4873A00-A111-4900-8968-EDA6598F5FCF}"/>
              </a:ext>
            </a:extLst>
          </p:cNvPr>
          <p:cNvSpPr txBox="1"/>
          <p:nvPr/>
        </p:nvSpPr>
        <p:spPr>
          <a:xfrm>
            <a:off x="1305936" y="2217037"/>
            <a:ext cx="3390577" cy="59388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아동 </a:t>
            </a:r>
            <a:r>
              <a:rPr lang="ko-KR" altLang="en-US" sz="2400" b="1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・ </a:t>
            </a:r>
            <a:r>
              <a:rPr lang="ko-KR" altLang="en-US" sz="2400" b="1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청소년성착취물</a:t>
            </a:r>
            <a:endParaRPr lang="ko-KR" altLang="en-US" sz="24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485300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>
            <a:extLst>
              <a:ext uri="{FF2B5EF4-FFF2-40B4-BE49-F238E27FC236}">
                <a16:creationId xmlns:a16="http://schemas.microsoft.com/office/drawing/2014/main" id="{D0610CBD-45D0-4746-9256-324221ACFD08}"/>
              </a:ext>
            </a:extLst>
          </p:cNvPr>
          <p:cNvGrpSpPr/>
          <p:nvPr/>
        </p:nvGrpSpPr>
        <p:grpSpPr>
          <a:xfrm>
            <a:off x="2151380" y="1747319"/>
            <a:ext cx="4841239" cy="4038046"/>
            <a:chOff x="2151380" y="1747319"/>
            <a:chExt cx="4841239" cy="4038046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FB791340-C10F-4E3C-B2E2-BBD68DEE3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380" y="1747319"/>
              <a:ext cx="4841239" cy="403804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57CCCBD-04C3-49E2-A583-29C504AF9143}"/>
                </a:ext>
              </a:extLst>
            </p:cNvPr>
            <p:cNvSpPr txBox="1"/>
            <p:nvPr/>
          </p:nvSpPr>
          <p:spPr>
            <a:xfrm>
              <a:off x="2879867" y="2281196"/>
              <a:ext cx="3384260" cy="1938992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ko-KR" altLang="en-US" sz="4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법에 따라</a:t>
              </a:r>
            </a:p>
            <a:p>
              <a:pPr algn="ctr"/>
              <a:r>
                <a:rPr lang="ko-KR" altLang="en-US" sz="4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피해자는 어떤</a:t>
              </a:r>
            </a:p>
            <a:p>
              <a:pPr algn="ctr"/>
              <a:r>
                <a:rPr lang="ko-KR" altLang="en-US" sz="4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권리가 있나요</a:t>
              </a:r>
              <a:r>
                <a:rPr lang="en-US" altLang="ko-KR" sz="4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?</a:t>
              </a:r>
              <a:endParaRPr lang="ko-KR" altLang="en-US" sz="320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1957B7D7-AE63-46E2-9539-2C3381C4B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145772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5F72C5B-C380-40D8-8042-D8EF819AEC8E}"/>
              </a:ext>
            </a:extLst>
          </p:cNvPr>
          <p:cNvSpPr txBox="1"/>
          <p:nvPr/>
        </p:nvSpPr>
        <p:spPr>
          <a:xfrm>
            <a:off x="2117589" y="388921"/>
            <a:ext cx="3674404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법에 따라 피해자는 어떤 권리가 있나요</a:t>
            </a:r>
            <a:r>
              <a:rPr lang="en-US" altLang="ko-KR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17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731888B5-1DF3-4AF3-A87F-A7400A869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290" y="798382"/>
            <a:ext cx="7092710" cy="6077724"/>
          </a:xfrm>
          <a:prstGeom prst="rect">
            <a:avLst/>
          </a:prstGeom>
        </p:spPr>
      </p:pic>
      <p:grpSp>
        <p:nvGrpSpPr>
          <p:cNvPr id="28" name="그룹 27">
            <a:extLst>
              <a:ext uri="{FF2B5EF4-FFF2-40B4-BE49-F238E27FC236}">
                <a16:creationId xmlns:a16="http://schemas.microsoft.com/office/drawing/2014/main" id="{466DE45E-45A5-4499-91BA-1AE1B2E7E065}"/>
              </a:ext>
            </a:extLst>
          </p:cNvPr>
          <p:cNvGrpSpPr/>
          <p:nvPr/>
        </p:nvGrpSpPr>
        <p:grpSpPr>
          <a:xfrm>
            <a:off x="4672641" y="1956052"/>
            <a:ext cx="4101379" cy="3566226"/>
            <a:chOff x="4672641" y="1735333"/>
            <a:chExt cx="4101379" cy="3566226"/>
          </a:xfrm>
        </p:grpSpPr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4EB51B3C-8F00-4FA4-A36C-F720490897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2641" y="1735333"/>
              <a:ext cx="4053848" cy="1149098"/>
            </a:xfrm>
            <a:prstGeom prst="rect">
              <a:avLst/>
            </a:prstGeom>
          </p:spPr>
        </p:pic>
        <p:pic>
          <p:nvPicPr>
            <p:cNvPr id="14" name="그림 13">
              <a:extLst>
                <a:ext uri="{FF2B5EF4-FFF2-40B4-BE49-F238E27FC236}">
                  <a16:creationId xmlns:a16="http://schemas.microsoft.com/office/drawing/2014/main" id="{43EC0DC1-08A4-49B4-8906-08126107D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2641" y="3036861"/>
              <a:ext cx="4053848" cy="1505715"/>
            </a:xfrm>
            <a:prstGeom prst="rect">
              <a:avLst/>
            </a:prstGeom>
          </p:spPr>
        </p:pic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id="{01C184F5-A908-41C0-98E5-DF439EF0F8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0172" y="4695006"/>
              <a:ext cx="4053848" cy="60655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84592B8-F373-4C12-8737-683FA2FB3E29}"/>
                </a:ext>
              </a:extLst>
            </p:cNvPr>
            <p:cNvSpPr txBox="1"/>
            <p:nvPr/>
          </p:nvSpPr>
          <p:spPr>
            <a:xfrm>
              <a:off x="4878289" y="1912346"/>
              <a:ext cx="3286477" cy="718787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ko-KR" altLang="en-US" sz="17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법에 따라 디지털 성폭력의 피해자는</a:t>
              </a:r>
            </a:p>
            <a:p>
              <a:pPr>
                <a:lnSpc>
                  <a:spcPts val="2500"/>
                </a:lnSpc>
              </a:pPr>
              <a:r>
                <a:rPr lang="ko-KR" altLang="en-US" sz="17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신고할 권리가 있어요</a:t>
              </a:r>
              <a:r>
                <a:rPr lang="en-US" altLang="ko-KR" sz="17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.</a:t>
              </a:r>
              <a:endPara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E782720-90EB-4F8A-B1E1-1E263B0D87CF}"/>
                </a:ext>
              </a:extLst>
            </p:cNvPr>
            <p:cNvSpPr txBox="1"/>
            <p:nvPr/>
          </p:nvSpPr>
          <p:spPr>
            <a:xfrm>
              <a:off x="4878289" y="3220436"/>
              <a:ext cx="2754280" cy="718787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ko-KR" altLang="en-US" sz="17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법에 규정된 신고 의무자  에게</a:t>
              </a:r>
            </a:p>
            <a:p>
              <a:pPr>
                <a:lnSpc>
                  <a:spcPts val="2500"/>
                </a:lnSpc>
              </a:pPr>
              <a:r>
                <a:rPr lang="ko-KR" altLang="en-US" sz="17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신고를 요청할 수 있어요</a:t>
              </a:r>
              <a:r>
                <a:rPr lang="en-US" altLang="ko-KR" sz="17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.</a:t>
              </a:r>
              <a:endPara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3445D73A-DEBA-4060-8664-139DA62FD553}"/>
                </a:ext>
              </a:extLst>
            </p:cNvPr>
            <p:cNvSpPr/>
            <p:nvPr/>
          </p:nvSpPr>
          <p:spPr>
            <a:xfrm>
              <a:off x="6947812" y="3246115"/>
              <a:ext cx="25359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1200" b="1" dirty="0">
                  <a:solidFill>
                    <a:schemeClr val="accent6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*</a:t>
              </a:r>
              <a:endParaRPr lang="ko-KR" altLang="en-US" sz="1200" dirty="0">
                <a:solidFill>
                  <a:schemeClr val="accent6"/>
                </a:solidFill>
              </a:endParaRPr>
            </a:p>
          </p:txBody>
        </p:sp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575D68C5-76A6-43C1-8AE9-2286173D02FF}"/>
                </a:ext>
              </a:extLst>
            </p:cNvPr>
            <p:cNvGrpSpPr/>
            <p:nvPr/>
          </p:nvGrpSpPr>
          <p:grpSpPr>
            <a:xfrm>
              <a:off x="4898977" y="4042385"/>
              <a:ext cx="3365136" cy="285734"/>
              <a:chOff x="5009319" y="4042385"/>
              <a:chExt cx="3365136" cy="285734"/>
            </a:xfrm>
          </p:grpSpPr>
          <p:sp>
            <p:nvSpPr>
              <p:cNvPr id="22" name="직사각형 21">
                <a:extLst>
                  <a:ext uri="{FF2B5EF4-FFF2-40B4-BE49-F238E27FC236}">
                    <a16:creationId xmlns:a16="http://schemas.microsoft.com/office/drawing/2014/main" id="{B4A326A6-30F4-4627-BC5F-0010CC280EBF}"/>
                  </a:ext>
                </a:extLst>
              </p:cNvPr>
              <p:cNvSpPr/>
              <p:nvPr/>
            </p:nvSpPr>
            <p:spPr>
              <a:xfrm>
                <a:off x="5009319" y="4051120"/>
                <a:ext cx="25359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ko-KR" altLang="en-US" sz="1200" b="1" dirty="0">
                    <a:solidFill>
                      <a:schemeClr val="accent6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*</a:t>
                </a:r>
                <a:endParaRPr lang="ko-KR" altLang="en-US" sz="1200" dirty="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23" name="직사각형 22">
                <a:extLst>
                  <a:ext uri="{FF2B5EF4-FFF2-40B4-BE49-F238E27FC236}">
                    <a16:creationId xmlns:a16="http://schemas.microsoft.com/office/drawing/2014/main" id="{3EC17CEF-7562-49E2-ABC0-8850B77452B7}"/>
                  </a:ext>
                </a:extLst>
              </p:cNvPr>
              <p:cNvSpPr/>
              <p:nvPr/>
            </p:nvSpPr>
            <p:spPr>
              <a:xfrm>
                <a:off x="5145580" y="4042385"/>
                <a:ext cx="3228875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ko-KR" altLang="en-US" sz="1200" dirty="0"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학교 선생님</a:t>
                </a:r>
                <a:r>
                  <a:rPr lang="en-US" altLang="ko-KR" sz="1200" dirty="0"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, </a:t>
                </a:r>
                <a:r>
                  <a:rPr lang="ko-KR" altLang="en-US" sz="1200" dirty="0"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학원 선생님</a:t>
                </a:r>
                <a:r>
                  <a:rPr lang="en-US" altLang="ko-KR" sz="1200" dirty="0"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, </a:t>
                </a:r>
                <a:r>
                  <a:rPr lang="ko-KR" altLang="en-US" sz="1200" dirty="0"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의사 선생님</a:t>
                </a:r>
                <a:r>
                  <a:rPr lang="en-US" altLang="ko-KR" sz="1200" dirty="0"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, </a:t>
                </a:r>
                <a:r>
                  <a:rPr lang="ko-KR" altLang="en-US" sz="1200" dirty="0"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상담소 등</a:t>
                </a: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4A5B893-B31C-4CF8-8A36-803B7F8F448B}"/>
                </a:ext>
              </a:extLst>
            </p:cNvPr>
            <p:cNvSpPr txBox="1"/>
            <p:nvPr/>
          </p:nvSpPr>
          <p:spPr>
            <a:xfrm>
              <a:off x="4878289" y="4772809"/>
              <a:ext cx="3108543" cy="398186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ko-KR" altLang="en-US" sz="17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신고하는 것을 두려워하지 말아요</a:t>
              </a:r>
              <a:r>
                <a:rPr lang="en-US" altLang="ko-KR" sz="17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.</a:t>
              </a:r>
              <a:endPara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pic>
        <p:nvPicPr>
          <p:cNvPr id="4" name="그림 3">
            <a:extLst>
              <a:ext uri="{FF2B5EF4-FFF2-40B4-BE49-F238E27FC236}">
                <a16:creationId xmlns:a16="http://schemas.microsoft.com/office/drawing/2014/main" id="{9C722306-E291-438A-B74B-3C48C9B7CC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65" y="2666419"/>
            <a:ext cx="2130556" cy="298704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DAF535C-159A-4AB9-8BB9-E5FC3A271EF2}"/>
              </a:ext>
            </a:extLst>
          </p:cNvPr>
          <p:cNvSpPr txBox="1"/>
          <p:nvPr/>
        </p:nvSpPr>
        <p:spPr>
          <a:xfrm>
            <a:off x="491918" y="1312181"/>
            <a:ext cx="1420582" cy="120032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3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신고할</a:t>
            </a:r>
          </a:p>
          <a:p>
            <a:r>
              <a:rPr lang="ko-KR" altLang="en-US" sz="3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권리</a:t>
            </a: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1957B7D7-AE63-46E2-9539-2C3381C4B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16</a:t>
            </a:fld>
            <a:endParaRPr lang="ko-KR" altLang="en-US"/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3402F78D-531B-4A2F-A070-6F64C27F4747}"/>
              </a:ext>
            </a:extLst>
          </p:cNvPr>
          <p:cNvGrpSpPr/>
          <p:nvPr/>
        </p:nvGrpSpPr>
        <p:grpSpPr>
          <a:xfrm>
            <a:off x="7386743" y="1019166"/>
            <a:ext cx="1176530" cy="457201"/>
            <a:chOff x="7386743" y="1019166"/>
            <a:chExt cx="1176530" cy="457201"/>
          </a:xfrm>
        </p:grpSpPr>
        <p:pic>
          <p:nvPicPr>
            <p:cNvPr id="31" name="그림 30">
              <a:extLst>
                <a:ext uri="{FF2B5EF4-FFF2-40B4-BE49-F238E27FC236}">
                  <a16:creationId xmlns:a16="http://schemas.microsoft.com/office/drawing/2014/main" id="{E51169F8-0EC8-4264-A476-FFA7358AF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6743" y="1019166"/>
              <a:ext cx="1176530" cy="457201"/>
            </a:xfrm>
            <a:prstGeom prst="rect">
              <a:avLst/>
            </a:prstGeom>
          </p:spPr>
        </p:pic>
        <p:grpSp>
          <p:nvGrpSpPr>
            <p:cNvPr id="32" name="그룹 31">
              <a:extLst>
                <a:ext uri="{FF2B5EF4-FFF2-40B4-BE49-F238E27FC236}">
                  <a16:creationId xmlns:a16="http://schemas.microsoft.com/office/drawing/2014/main" id="{735B0651-4933-4F71-90FE-2719EBE6B798}"/>
                </a:ext>
              </a:extLst>
            </p:cNvPr>
            <p:cNvGrpSpPr/>
            <p:nvPr/>
          </p:nvGrpSpPr>
          <p:grpSpPr>
            <a:xfrm>
              <a:off x="7451427" y="1082742"/>
              <a:ext cx="1035143" cy="338554"/>
              <a:chOff x="6777019" y="1358967"/>
              <a:chExt cx="1035143" cy="338554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7A669BE-155F-4971-A880-6DEBC9A25328}"/>
                  </a:ext>
                </a:extLst>
              </p:cNvPr>
              <p:cNvSpPr txBox="1"/>
              <p:nvPr/>
            </p:nvSpPr>
            <p:spPr>
              <a:xfrm>
                <a:off x="6777019" y="1374355"/>
                <a:ext cx="665567" cy="307777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r>
                  <a:rPr lang="ko-KR" altLang="en-US" sz="1400" b="1" dirty="0" err="1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활동지</a:t>
                </a:r>
                <a:endParaRPr lang="ko-KR" altLang="en-US" sz="14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2FCBE1F-C195-4E91-908E-28E9D62CA47F}"/>
                  </a:ext>
                </a:extLst>
              </p:cNvPr>
              <p:cNvSpPr txBox="1"/>
              <p:nvPr/>
            </p:nvSpPr>
            <p:spPr>
              <a:xfrm>
                <a:off x="7507270" y="1358967"/>
                <a:ext cx="304892" cy="338554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r>
                  <a:rPr lang="en-US" altLang="ko-KR" sz="16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2</a:t>
                </a:r>
                <a:endParaRPr lang="ko-KR" altLang="en-US" sz="16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</p:grpSp>
      <p:pic>
        <p:nvPicPr>
          <p:cNvPr id="35" name="그림 34">
            <a:extLst>
              <a:ext uri="{FF2B5EF4-FFF2-40B4-BE49-F238E27FC236}">
                <a16:creationId xmlns:a16="http://schemas.microsoft.com/office/drawing/2014/main" id="{34101C67-8EA3-45C4-8A42-4E7B5C38B8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08" y="3256183"/>
            <a:ext cx="2029972" cy="2929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2524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5F72C5B-C380-40D8-8042-D8EF819AEC8E}"/>
              </a:ext>
            </a:extLst>
          </p:cNvPr>
          <p:cNvSpPr txBox="1"/>
          <p:nvPr/>
        </p:nvSpPr>
        <p:spPr>
          <a:xfrm>
            <a:off x="2117589" y="388921"/>
            <a:ext cx="3674404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법에 따라 피해자는 어떤 권리가 있나요</a:t>
            </a:r>
            <a:r>
              <a:rPr lang="en-US" altLang="ko-KR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17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731888B5-1DF3-4AF3-A87F-A7400A869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290" y="798382"/>
            <a:ext cx="7092710" cy="607772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DAF535C-159A-4AB9-8BB9-E5FC3A271EF2}"/>
              </a:ext>
            </a:extLst>
          </p:cNvPr>
          <p:cNvSpPr txBox="1"/>
          <p:nvPr/>
        </p:nvSpPr>
        <p:spPr>
          <a:xfrm>
            <a:off x="491918" y="1312181"/>
            <a:ext cx="1832553" cy="120032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3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지원받을</a:t>
            </a:r>
            <a:br>
              <a:rPr lang="en-US" altLang="ko-KR" sz="3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</a:br>
            <a:r>
              <a:rPr lang="ko-KR" altLang="en-US" sz="3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권리</a:t>
            </a: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1957B7D7-AE63-46E2-9539-2C3381C4B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17</a:t>
            </a:fld>
            <a:endParaRPr lang="ko-KR" altLang="en-US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875410AD-D860-4F23-9C0C-A660208273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99" y="2606080"/>
            <a:ext cx="2029972" cy="2929134"/>
          </a:xfrm>
          <a:prstGeom prst="rect">
            <a:avLst/>
          </a:prstGeom>
        </p:spPr>
      </p:pic>
      <p:grpSp>
        <p:nvGrpSpPr>
          <p:cNvPr id="15" name="그룹 14">
            <a:extLst>
              <a:ext uri="{FF2B5EF4-FFF2-40B4-BE49-F238E27FC236}">
                <a16:creationId xmlns:a16="http://schemas.microsoft.com/office/drawing/2014/main" id="{0B6BD811-C2DC-4570-A8A8-9AED4D0395D4}"/>
              </a:ext>
            </a:extLst>
          </p:cNvPr>
          <p:cNvGrpSpPr/>
          <p:nvPr/>
        </p:nvGrpSpPr>
        <p:grpSpPr>
          <a:xfrm>
            <a:off x="4685003" y="1891349"/>
            <a:ext cx="4053848" cy="1085090"/>
            <a:chOff x="4792607" y="2561227"/>
            <a:chExt cx="4053848" cy="1085090"/>
          </a:xfrm>
        </p:grpSpPr>
        <p:pic>
          <p:nvPicPr>
            <p:cNvPr id="26" name="그림 25">
              <a:extLst>
                <a:ext uri="{FF2B5EF4-FFF2-40B4-BE49-F238E27FC236}">
                  <a16:creationId xmlns:a16="http://schemas.microsoft.com/office/drawing/2014/main" id="{E5D12B74-79EF-4214-8F14-23CC04633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2607" y="2561227"/>
              <a:ext cx="4053848" cy="108509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DE31641-660E-40BE-A6F2-597448B273BC}"/>
                </a:ext>
              </a:extLst>
            </p:cNvPr>
            <p:cNvSpPr txBox="1"/>
            <p:nvPr/>
          </p:nvSpPr>
          <p:spPr>
            <a:xfrm>
              <a:off x="5052131" y="2724605"/>
              <a:ext cx="3286477" cy="718787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ko-KR" altLang="en-US" sz="17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신고</a:t>
              </a:r>
              <a:r>
                <a:rPr lang="en-US" altLang="ko-KR" sz="17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 </a:t>
              </a:r>
              <a:r>
                <a:rPr lang="ko-KR" altLang="en-US" sz="17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조사</a:t>
              </a:r>
              <a:r>
                <a:rPr lang="en-US" altLang="ko-KR" sz="17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 </a:t>
              </a:r>
              <a:r>
                <a:rPr lang="ko-KR" altLang="en-US" sz="17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재판까지 법적인 지원을</a:t>
              </a:r>
            </a:p>
            <a:p>
              <a:pPr>
                <a:lnSpc>
                  <a:spcPts val="2500"/>
                </a:lnSpc>
              </a:pPr>
              <a:r>
                <a:rPr lang="ko-KR" altLang="en-US" sz="17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받을 수 있어요</a:t>
              </a:r>
              <a:r>
                <a:rPr lang="en-US" altLang="ko-KR" sz="17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.</a:t>
              </a:r>
              <a:endPara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724CFA1C-024D-4499-8E8C-72A06A6399C2}"/>
              </a:ext>
            </a:extLst>
          </p:cNvPr>
          <p:cNvGrpSpPr/>
          <p:nvPr/>
        </p:nvGrpSpPr>
        <p:grpSpPr>
          <a:xfrm>
            <a:off x="4685003" y="3034822"/>
            <a:ext cx="4053848" cy="1085090"/>
            <a:chOff x="4792607" y="3759022"/>
            <a:chExt cx="4053848" cy="1085090"/>
          </a:xfrm>
        </p:grpSpPr>
        <p:pic>
          <p:nvPicPr>
            <p:cNvPr id="33" name="그림 32">
              <a:extLst>
                <a:ext uri="{FF2B5EF4-FFF2-40B4-BE49-F238E27FC236}">
                  <a16:creationId xmlns:a16="http://schemas.microsoft.com/office/drawing/2014/main" id="{DAA88CD0-27F4-4CE8-A44E-E382DA9BE0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2607" y="3759022"/>
              <a:ext cx="4053848" cy="1085090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239E756-FFED-4E22-8FF8-1C1F9AB3602D}"/>
                </a:ext>
              </a:extLst>
            </p:cNvPr>
            <p:cNvSpPr txBox="1"/>
            <p:nvPr/>
          </p:nvSpPr>
          <p:spPr>
            <a:xfrm>
              <a:off x="5052131" y="3922400"/>
              <a:ext cx="2914580" cy="718787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ko-KR" altLang="en-US" sz="17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범죄피해로 인한 경제적</a:t>
              </a:r>
              <a:r>
                <a:rPr lang="en-US" altLang="ko-KR" sz="17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 </a:t>
              </a:r>
              <a:r>
                <a:rPr lang="ko-KR" altLang="en-US" sz="17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법률적</a:t>
              </a:r>
            </a:p>
            <a:p>
              <a:pPr>
                <a:lnSpc>
                  <a:spcPts val="2500"/>
                </a:lnSpc>
              </a:pPr>
              <a:r>
                <a:rPr lang="ko-KR" altLang="en-US" sz="17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지원을 받을 수 있어요</a:t>
              </a:r>
              <a:r>
                <a:rPr lang="en-US" altLang="ko-KR" sz="17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.</a:t>
              </a:r>
              <a:endPara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312EF706-20C8-4324-BD21-B81625160A12}"/>
              </a:ext>
            </a:extLst>
          </p:cNvPr>
          <p:cNvGrpSpPr/>
          <p:nvPr/>
        </p:nvGrpSpPr>
        <p:grpSpPr>
          <a:xfrm>
            <a:off x="4685003" y="4178295"/>
            <a:ext cx="4053848" cy="1085090"/>
            <a:chOff x="4792607" y="4952023"/>
            <a:chExt cx="4053848" cy="1085090"/>
          </a:xfrm>
        </p:grpSpPr>
        <p:pic>
          <p:nvPicPr>
            <p:cNvPr id="35" name="그림 34">
              <a:extLst>
                <a:ext uri="{FF2B5EF4-FFF2-40B4-BE49-F238E27FC236}">
                  <a16:creationId xmlns:a16="http://schemas.microsoft.com/office/drawing/2014/main" id="{59DD47F3-316B-43BC-B37F-ADF6F9C67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2607" y="4952023"/>
              <a:ext cx="4053848" cy="108509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98398AB-FBB6-423D-9736-7F726217A891}"/>
                </a:ext>
              </a:extLst>
            </p:cNvPr>
            <p:cNvSpPr txBox="1"/>
            <p:nvPr/>
          </p:nvSpPr>
          <p:spPr>
            <a:xfrm>
              <a:off x="5052131" y="5115401"/>
              <a:ext cx="3528530" cy="718787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ko-KR" altLang="en-US" sz="17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수사와 재판 과정에서 변호사와 믿을 수</a:t>
              </a:r>
            </a:p>
            <a:p>
              <a:pPr>
                <a:lnSpc>
                  <a:spcPts val="2500"/>
                </a:lnSpc>
              </a:pPr>
              <a:r>
                <a:rPr lang="ko-KR" altLang="en-US" sz="17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있는 사람의 도움을 받을 수 있어요</a:t>
              </a:r>
              <a:r>
                <a:rPr lang="en-US" altLang="ko-KR" sz="17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.</a:t>
              </a:r>
              <a:endPara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pic>
        <p:nvPicPr>
          <p:cNvPr id="23" name="그림 22">
            <a:extLst>
              <a:ext uri="{FF2B5EF4-FFF2-40B4-BE49-F238E27FC236}">
                <a16:creationId xmlns:a16="http://schemas.microsoft.com/office/drawing/2014/main" id="{9933A534-85AA-4963-9BC0-8F22821474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99" y="3072572"/>
            <a:ext cx="2130556" cy="298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1242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>
            <a:extLst>
              <a:ext uri="{FF2B5EF4-FFF2-40B4-BE49-F238E27FC236}">
                <a16:creationId xmlns:a16="http://schemas.microsoft.com/office/drawing/2014/main" id="{D0610CBD-45D0-4746-9256-324221ACFD08}"/>
              </a:ext>
            </a:extLst>
          </p:cNvPr>
          <p:cNvGrpSpPr/>
          <p:nvPr/>
        </p:nvGrpSpPr>
        <p:grpSpPr>
          <a:xfrm>
            <a:off x="2151380" y="1747319"/>
            <a:ext cx="4841239" cy="4038046"/>
            <a:chOff x="2151380" y="1747319"/>
            <a:chExt cx="4841239" cy="4038046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FB791340-C10F-4E3C-B2E2-BBD68DEE3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380" y="1747319"/>
              <a:ext cx="4841239" cy="403804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57CCCBD-04C3-49E2-A583-29C504AF9143}"/>
                </a:ext>
              </a:extLst>
            </p:cNvPr>
            <p:cNvSpPr txBox="1"/>
            <p:nvPr/>
          </p:nvSpPr>
          <p:spPr>
            <a:xfrm>
              <a:off x="2781282" y="2527417"/>
              <a:ext cx="3581430" cy="1446550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ko-KR" altLang="en-US" sz="44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법이 어떻게</a:t>
              </a:r>
            </a:p>
            <a:p>
              <a:pPr algn="ctr"/>
              <a:r>
                <a:rPr lang="ko-KR" altLang="en-US" sz="44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바뀌었을까요</a:t>
              </a:r>
              <a:r>
                <a:rPr lang="en-US" altLang="ko-KR" sz="44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?</a:t>
              </a:r>
              <a:endParaRPr lang="ko-KR" altLang="en-US" sz="360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1957B7D7-AE63-46E2-9539-2C3381C4B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25567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6954EBB7-CCCA-40B2-8A87-5B0C6CA41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19</a:t>
            </a:fld>
            <a:endParaRPr lang="ko-KR" alt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E156F2F-B3CD-4646-8A3D-81AE47B8FC73}"/>
              </a:ext>
            </a:extLst>
          </p:cNvPr>
          <p:cNvSpPr txBox="1"/>
          <p:nvPr/>
        </p:nvSpPr>
        <p:spPr>
          <a:xfrm>
            <a:off x="1618307" y="1248073"/>
            <a:ext cx="5907386" cy="52129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>
              <a:lnSpc>
                <a:spcPts val="3500"/>
              </a:lnSpc>
            </a:pPr>
            <a:r>
              <a:rPr lang="en-US" altLang="ko-KR" sz="2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2020</a:t>
            </a:r>
            <a:r>
              <a:rPr lang="ko-KR" altLang="en-US" sz="2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년부터 새롭게 생긴 법 조항을 알아보아요</a:t>
            </a:r>
          </a:p>
        </p:txBody>
      </p:sp>
      <p:sp>
        <p:nvSpPr>
          <p:cNvPr id="38" name="사각형: 둥근 모서리 37">
            <a:extLst>
              <a:ext uri="{FF2B5EF4-FFF2-40B4-BE49-F238E27FC236}">
                <a16:creationId xmlns:a16="http://schemas.microsoft.com/office/drawing/2014/main" id="{09A200C0-6A2E-4CCB-9B75-E3665F7F0778}"/>
              </a:ext>
            </a:extLst>
          </p:cNvPr>
          <p:cNvSpPr/>
          <p:nvPr/>
        </p:nvSpPr>
        <p:spPr>
          <a:xfrm>
            <a:off x="935539" y="2674966"/>
            <a:ext cx="2891256" cy="319908"/>
          </a:xfrm>
          <a:prstGeom prst="roundRect">
            <a:avLst>
              <a:gd name="adj" fmla="val 37359"/>
            </a:avLst>
          </a:prstGeom>
          <a:solidFill>
            <a:srgbClr val="D1D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4873A00-A111-4900-8968-EDA6598F5FCF}"/>
              </a:ext>
            </a:extLst>
          </p:cNvPr>
          <p:cNvSpPr txBox="1"/>
          <p:nvPr/>
        </p:nvSpPr>
        <p:spPr>
          <a:xfrm>
            <a:off x="775640" y="2180331"/>
            <a:ext cx="5038890" cy="4732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b="1" dirty="0">
                <a:latin typeface="+mj-ea"/>
                <a:ea typeface="+mj-ea"/>
              </a:rPr>
              <a:t>동의 없는 </a:t>
            </a:r>
            <a:r>
              <a:rPr lang="ko-KR" altLang="en-US" b="1" dirty="0" err="1">
                <a:latin typeface="+mj-ea"/>
                <a:ea typeface="+mj-ea"/>
              </a:rPr>
              <a:t>촬영물</a:t>
            </a:r>
            <a:r>
              <a:rPr lang="ko-KR" altLang="en-US" b="1" dirty="0">
                <a:latin typeface="+mj-ea"/>
                <a:ea typeface="+mj-ea"/>
              </a:rPr>
              <a:t> 또는 복제물 소지</a:t>
            </a:r>
            <a:r>
              <a:rPr lang="en-US" altLang="ko-KR" b="1" dirty="0">
                <a:latin typeface="+mj-ea"/>
                <a:ea typeface="+mj-ea"/>
              </a:rPr>
              <a:t>/</a:t>
            </a:r>
            <a:r>
              <a:rPr lang="ko-KR" altLang="en-US" b="1" dirty="0">
                <a:latin typeface="+mj-ea"/>
                <a:ea typeface="+mj-ea"/>
              </a:rPr>
              <a:t>구입</a:t>
            </a:r>
            <a:r>
              <a:rPr lang="en-US" altLang="ko-KR" b="1" dirty="0">
                <a:latin typeface="+mj-ea"/>
                <a:ea typeface="+mj-ea"/>
              </a:rPr>
              <a:t>/</a:t>
            </a:r>
            <a:r>
              <a:rPr lang="ko-KR" altLang="en-US" b="1" dirty="0">
                <a:latin typeface="+mj-ea"/>
                <a:ea typeface="+mj-ea"/>
              </a:rPr>
              <a:t>저장</a:t>
            </a:r>
            <a:r>
              <a:rPr lang="en-US" altLang="ko-KR" b="1" dirty="0">
                <a:latin typeface="+mj-ea"/>
                <a:ea typeface="+mj-ea"/>
              </a:rPr>
              <a:t>/</a:t>
            </a:r>
            <a:r>
              <a:rPr lang="ko-KR" altLang="en-US" b="1" dirty="0">
                <a:latin typeface="+mj-ea"/>
                <a:ea typeface="+mj-ea"/>
              </a:rPr>
              <a:t>시청</a:t>
            </a:r>
            <a:endParaRPr lang="ko-KR" altLang="en-US" sz="2500" b="1" dirty="0">
              <a:latin typeface="+mj-ea"/>
              <a:ea typeface="+mj-ea"/>
            </a:endParaRPr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EA19A39D-9DD7-463D-9B6C-6CFCD8DFEEC3}"/>
              </a:ext>
            </a:extLst>
          </p:cNvPr>
          <p:cNvSpPr/>
          <p:nvPr/>
        </p:nvSpPr>
        <p:spPr>
          <a:xfrm>
            <a:off x="942672" y="2691112"/>
            <a:ext cx="28841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200" dirty="0">
                <a:solidFill>
                  <a:srgbClr val="000000"/>
                </a:solidFill>
                <a:latin typeface="나눔바른고딕" panose="020B0603020101020101" pitchFamily="50" charset="-127"/>
              </a:rPr>
              <a:t>성폭력범죄의 처벌 등에 관한 특례법 제</a:t>
            </a:r>
            <a:r>
              <a:rPr lang="en-US" altLang="ko-KR" sz="1200" dirty="0">
                <a:solidFill>
                  <a:srgbClr val="000000"/>
                </a:solidFill>
                <a:latin typeface="나눔바른고딕" panose="020B0603020101020101" pitchFamily="50" charset="-127"/>
              </a:rPr>
              <a:t>14</a:t>
            </a:r>
            <a:r>
              <a:rPr lang="ko-KR" altLang="en-US" sz="1200" dirty="0">
                <a:solidFill>
                  <a:srgbClr val="000000"/>
                </a:solidFill>
                <a:latin typeface="나눔바른고딕" panose="020B0603020101020101" pitchFamily="50" charset="-127"/>
              </a:rPr>
              <a:t>조</a:t>
            </a:r>
            <a:endParaRPr lang="ko-KR" altLang="en-US" sz="1200" dirty="0"/>
          </a:p>
        </p:txBody>
      </p:sp>
      <p:sp>
        <p:nvSpPr>
          <p:cNvPr id="35" name="사각형: 둥근 모서리 34">
            <a:extLst>
              <a:ext uri="{FF2B5EF4-FFF2-40B4-BE49-F238E27FC236}">
                <a16:creationId xmlns:a16="http://schemas.microsoft.com/office/drawing/2014/main" id="{60A3C2BB-855F-4757-B167-46AD79355591}"/>
              </a:ext>
            </a:extLst>
          </p:cNvPr>
          <p:cNvSpPr/>
          <p:nvPr/>
        </p:nvSpPr>
        <p:spPr>
          <a:xfrm>
            <a:off x="935538" y="3937779"/>
            <a:ext cx="3147008" cy="319908"/>
          </a:xfrm>
          <a:prstGeom prst="roundRect">
            <a:avLst>
              <a:gd name="adj" fmla="val 37359"/>
            </a:avLst>
          </a:prstGeom>
          <a:solidFill>
            <a:srgbClr val="D1D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E5E44445-3B3E-44AE-9F5E-D4A627C85255}"/>
              </a:ext>
            </a:extLst>
          </p:cNvPr>
          <p:cNvSpPr/>
          <p:nvPr/>
        </p:nvSpPr>
        <p:spPr>
          <a:xfrm>
            <a:off x="935537" y="3965394"/>
            <a:ext cx="36231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200" dirty="0">
                <a:solidFill>
                  <a:srgbClr val="000000"/>
                </a:solidFill>
                <a:latin typeface="나눔바른고딕" panose="020B0603020101020101" pitchFamily="50" charset="-127"/>
              </a:rPr>
              <a:t>성폭력범죄의 처벌 등에 관한 특례법 제</a:t>
            </a:r>
            <a:r>
              <a:rPr lang="en-US" altLang="ko-KR" sz="1200" dirty="0">
                <a:solidFill>
                  <a:srgbClr val="000000"/>
                </a:solidFill>
                <a:latin typeface="나눔바른고딕" panose="020B0603020101020101" pitchFamily="50" charset="-127"/>
              </a:rPr>
              <a:t>14</a:t>
            </a:r>
            <a:r>
              <a:rPr lang="ko-KR" altLang="en-US" sz="1200" dirty="0">
                <a:solidFill>
                  <a:srgbClr val="000000"/>
                </a:solidFill>
                <a:latin typeface="나눔바른고딕" panose="020B0603020101020101" pitchFamily="50" charset="-127"/>
              </a:rPr>
              <a:t>조의</a:t>
            </a:r>
            <a:r>
              <a:rPr lang="en-US" altLang="ko-KR" sz="1200" dirty="0">
                <a:solidFill>
                  <a:srgbClr val="000000"/>
                </a:solidFill>
                <a:latin typeface="나눔바른고딕" panose="020B0603020101020101" pitchFamily="50" charset="-127"/>
              </a:rPr>
              <a:t>2</a:t>
            </a:r>
            <a:endParaRPr lang="ko-KR" altLang="en-US" sz="1200" dirty="0"/>
          </a:p>
        </p:txBody>
      </p:sp>
      <p:sp>
        <p:nvSpPr>
          <p:cNvPr id="39" name="사각형: 둥근 모서리 38">
            <a:extLst>
              <a:ext uri="{FF2B5EF4-FFF2-40B4-BE49-F238E27FC236}">
                <a16:creationId xmlns:a16="http://schemas.microsoft.com/office/drawing/2014/main" id="{457006CC-A135-4459-A249-F26BDA443F32}"/>
              </a:ext>
            </a:extLst>
          </p:cNvPr>
          <p:cNvSpPr/>
          <p:nvPr/>
        </p:nvSpPr>
        <p:spPr>
          <a:xfrm>
            <a:off x="935538" y="5200881"/>
            <a:ext cx="3147008" cy="319908"/>
          </a:xfrm>
          <a:prstGeom prst="roundRect">
            <a:avLst>
              <a:gd name="adj" fmla="val 37359"/>
            </a:avLst>
          </a:prstGeom>
          <a:solidFill>
            <a:srgbClr val="D1D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829A66AD-3980-454A-880B-4E1D3610EFB0}"/>
              </a:ext>
            </a:extLst>
          </p:cNvPr>
          <p:cNvSpPr/>
          <p:nvPr/>
        </p:nvSpPr>
        <p:spPr>
          <a:xfrm>
            <a:off x="935538" y="5232063"/>
            <a:ext cx="31470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200" dirty="0">
                <a:solidFill>
                  <a:srgbClr val="000000"/>
                </a:solidFill>
                <a:latin typeface="나눔바른고딕" panose="020B0603020101020101" pitchFamily="50" charset="-127"/>
              </a:rPr>
              <a:t>성폭력범죄의 처벌 등에 관한 특례법 제</a:t>
            </a:r>
            <a:r>
              <a:rPr lang="en-US" altLang="ko-KR" sz="1200" dirty="0">
                <a:solidFill>
                  <a:srgbClr val="000000"/>
                </a:solidFill>
                <a:latin typeface="나눔바른고딕" panose="020B0603020101020101" pitchFamily="50" charset="-127"/>
              </a:rPr>
              <a:t>14</a:t>
            </a:r>
            <a:r>
              <a:rPr lang="ko-KR" altLang="en-US" sz="1200" dirty="0">
                <a:solidFill>
                  <a:srgbClr val="000000"/>
                </a:solidFill>
                <a:latin typeface="나눔바른고딕" panose="020B0603020101020101" pitchFamily="50" charset="-127"/>
              </a:rPr>
              <a:t>조의</a:t>
            </a:r>
            <a:r>
              <a:rPr lang="en-US" altLang="ko-KR" sz="1200" dirty="0">
                <a:solidFill>
                  <a:srgbClr val="000000"/>
                </a:solidFill>
                <a:latin typeface="나눔바른고딕" panose="020B0603020101020101" pitchFamily="50" charset="-127"/>
              </a:rPr>
              <a:t>3</a:t>
            </a:r>
            <a:endParaRPr lang="ko-KR" altLang="en-US" sz="1200" dirty="0"/>
          </a:p>
        </p:txBody>
      </p:sp>
      <p:cxnSp>
        <p:nvCxnSpPr>
          <p:cNvPr id="56" name="직선 연결선 55">
            <a:extLst>
              <a:ext uri="{FF2B5EF4-FFF2-40B4-BE49-F238E27FC236}">
                <a16:creationId xmlns:a16="http://schemas.microsoft.com/office/drawing/2014/main" id="{6D3DAE4F-87FC-455F-815F-80447CA061D4}"/>
              </a:ext>
            </a:extLst>
          </p:cNvPr>
          <p:cNvCxnSpPr>
            <a:cxnSpLocks/>
          </p:cNvCxnSpPr>
          <p:nvPr/>
        </p:nvCxnSpPr>
        <p:spPr>
          <a:xfrm>
            <a:off x="5139690" y="3705453"/>
            <a:ext cx="901145" cy="0"/>
          </a:xfrm>
          <a:prstGeom prst="line">
            <a:avLst/>
          </a:prstGeom>
          <a:ln w="19050">
            <a:solidFill>
              <a:srgbClr val="FAC03D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직선 연결선 60">
            <a:extLst>
              <a:ext uri="{FF2B5EF4-FFF2-40B4-BE49-F238E27FC236}">
                <a16:creationId xmlns:a16="http://schemas.microsoft.com/office/drawing/2014/main" id="{B707E10E-9229-42FB-8DB9-1F5130DF4F34}"/>
              </a:ext>
            </a:extLst>
          </p:cNvPr>
          <p:cNvCxnSpPr>
            <a:cxnSpLocks/>
          </p:cNvCxnSpPr>
          <p:nvPr/>
        </p:nvCxnSpPr>
        <p:spPr>
          <a:xfrm>
            <a:off x="5558790" y="2476135"/>
            <a:ext cx="474425" cy="0"/>
          </a:xfrm>
          <a:prstGeom prst="line">
            <a:avLst/>
          </a:prstGeom>
          <a:ln w="19050">
            <a:solidFill>
              <a:srgbClr val="FAC03D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직선 연결선 61">
            <a:extLst>
              <a:ext uri="{FF2B5EF4-FFF2-40B4-BE49-F238E27FC236}">
                <a16:creationId xmlns:a16="http://schemas.microsoft.com/office/drawing/2014/main" id="{18FEBA4C-4190-488D-95F2-F1FD8E2E2433}"/>
              </a:ext>
            </a:extLst>
          </p:cNvPr>
          <p:cNvCxnSpPr>
            <a:cxnSpLocks/>
          </p:cNvCxnSpPr>
          <p:nvPr/>
        </p:nvCxnSpPr>
        <p:spPr>
          <a:xfrm>
            <a:off x="5642610" y="4977596"/>
            <a:ext cx="398225" cy="0"/>
          </a:xfrm>
          <a:prstGeom prst="line">
            <a:avLst/>
          </a:prstGeom>
          <a:ln w="19050">
            <a:solidFill>
              <a:srgbClr val="FAC03D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직선 연결선 64">
            <a:extLst>
              <a:ext uri="{FF2B5EF4-FFF2-40B4-BE49-F238E27FC236}">
                <a16:creationId xmlns:a16="http://schemas.microsoft.com/office/drawing/2014/main" id="{FD44A147-65EF-429E-BF8A-06391AD67C72}"/>
              </a:ext>
            </a:extLst>
          </p:cNvPr>
          <p:cNvCxnSpPr/>
          <p:nvPr/>
        </p:nvCxnSpPr>
        <p:spPr>
          <a:xfrm>
            <a:off x="6040835" y="2476135"/>
            <a:ext cx="0" cy="2501461"/>
          </a:xfrm>
          <a:prstGeom prst="line">
            <a:avLst/>
          </a:prstGeom>
          <a:ln w="19050">
            <a:solidFill>
              <a:srgbClr val="FAC03D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그림 43">
            <a:extLst>
              <a:ext uri="{FF2B5EF4-FFF2-40B4-BE49-F238E27FC236}">
                <a16:creationId xmlns:a16="http://schemas.microsoft.com/office/drawing/2014/main" id="{1D96F1E9-C009-4291-BD2F-DD66B397D7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215" y="3396080"/>
            <a:ext cx="740666" cy="618745"/>
          </a:xfrm>
          <a:prstGeom prst="rect">
            <a:avLst/>
          </a:prstGeom>
        </p:spPr>
      </p:pic>
      <p:sp>
        <p:nvSpPr>
          <p:cNvPr id="45" name="직사각형 44">
            <a:extLst>
              <a:ext uri="{FF2B5EF4-FFF2-40B4-BE49-F238E27FC236}">
                <a16:creationId xmlns:a16="http://schemas.microsoft.com/office/drawing/2014/main" id="{A88B3FB0-8D1F-45C8-A398-F0EE958DD1FE}"/>
              </a:ext>
            </a:extLst>
          </p:cNvPr>
          <p:cNvSpPr/>
          <p:nvPr/>
        </p:nvSpPr>
        <p:spPr>
          <a:xfrm>
            <a:off x="7027334" y="3150986"/>
            <a:ext cx="973343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2300" b="1" dirty="0">
                <a:solidFill>
                  <a:srgbClr val="C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벌금형</a:t>
            </a:r>
            <a:endParaRPr lang="ko-KR" altLang="en-US" sz="2300" dirty="0">
              <a:solidFill>
                <a:srgbClr val="C00000"/>
              </a:solidFill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76CA4F1-4E61-45C1-BB64-5416A5AB18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153" y="2326963"/>
            <a:ext cx="679705" cy="697993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2B62202C-5583-41DF-9B97-1122B4C7FD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334" y="3876065"/>
            <a:ext cx="990602" cy="990602"/>
          </a:xfrm>
          <a:prstGeom prst="rect">
            <a:avLst/>
          </a:prstGeom>
        </p:spPr>
      </p:pic>
      <p:sp>
        <p:nvSpPr>
          <p:cNvPr id="46" name="직사각형 45">
            <a:extLst>
              <a:ext uri="{FF2B5EF4-FFF2-40B4-BE49-F238E27FC236}">
                <a16:creationId xmlns:a16="http://schemas.microsoft.com/office/drawing/2014/main" id="{7DB4BCC6-5437-4A90-B23F-FA5B6DE98BC3}"/>
              </a:ext>
            </a:extLst>
          </p:cNvPr>
          <p:cNvSpPr/>
          <p:nvPr/>
        </p:nvSpPr>
        <p:spPr>
          <a:xfrm>
            <a:off x="7035964" y="4977931"/>
            <a:ext cx="973343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2300" b="1" dirty="0">
                <a:solidFill>
                  <a:srgbClr val="C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징역형</a:t>
            </a:r>
            <a:endParaRPr lang="ko-KR" altLang="en-US" sz="2300" dirty="0">
              <a:solidFill>
                <a:srgbClr val="C00000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D540537-5593-4F18-9B53-4A4D90C93662}"/>
              </a:ext>
            </a:extLst>
          </p:cNvPr>
          <p:cNvSpPr txBox="1"/>
          <p:nvPr/>
        </p:nvSpPr>
        <p:spPr>
          <a:xfrm>
            <a:off x="2117589" y="388921"/>
            <a:ext cx="2560316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법이 어떻게 바뀌었을까요</a:t>
            </a:r>
            <a:r>
              <a:rPr lang="en-US" altLang="ko-KR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17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9F4CF71-F9AA-402F-A3A6-D156289AC8F3}"/>
              </a:ext>
            </a:extLst>
          </p:cNvPr>
          <p:cNvSpPr txBox="1"/>
          <p:nvPr/>
        </p:nvSpPr>
        <p:spPr>
          <a:xfrm>
            <a:off x="775640" y="3437848"/>
            <a:ext cx="5038890" cy="4732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b="1" dirty="0">
                <a:latin typeface="+mj-ea"/>
                <a:ea typeface="+mj-ea"/>
              </a:rPr>
              <a:t>동의 없는 편집</a:t>
            </a:r>
            <a:r>
              <a:rPr lang="en-US" altLang="ko-KR" b="1" dirty="0">
                <a:latin typeface="+mj-ea"/>
                <a:ea typeface="+mj-ea"/>
              </a:rPr>
              <a:t>/</a:t>
            </a:r>
            <a:r>
              <a:rPr lang="ko-KR" altLang="en-US" b="1" dirty="0">
                <a:latin typeface="+mj-ea"/>
                <a:ea typeface="+mj-ea"/>
              </a:rPr>
              <a:t>합성</a:t>
            </a:r>
            <a:r>
              <a:rPr lang="en-US" altLang="ko-KR" b="1" dirty="0">
                <a:latin typeface="+mj-ea"/>
                <a:ea typeface="+mj-ea"/>
              </a:rPr>
              <a:t>/</a:t>
            </a:r>
            <a:r>
              <a:rPr lang="ko-KR" altLang="en-US" b="1" dirty="0" err="1">
                <a:latin typeface="+mj-ea"/>
                <a:ea typeface="+mj-ea"/>
              </a:rPr>
              <a:t>편집물</a:t>
            </a:r>
            <a:r>
              <a:rPr lang="ko-KR" altLang="en-US" b="1" dirty="0">
                <a:latin typeface="+mj-ea"/>
                <a:ea typeface="+mj-ea"/>
              </a:rPr>
              <a:t> 또는 복제물 반포</a:t>
            </a:r>
            <a:endParaRPr lang="ko-KR" altLang="en-US" sz="2500" b="1" dirty="0">
              <a:latin typeface="+mj-ea"/>
              <a:ea typeface="+mj-ea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A9190E4-1809-4180-B72E-57C8565179DE}"/>
              </a:ext>
            </a:extLst>
          </p:cNvPr>
          <p:cNvSpPr txBox="1"/>
          <p:nvPr/>
        </p:nvSpPr>
        <p:spPr>
          <a:xfrm>
            <a:off x="775640" y="4695364"/>
            <a:ext cx="5038890" cy="4732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b="1" dirty="0">
                <a:latin typeface="+mj-ea"/>
                <a:ea typeface="+mj-ea"/>
              </a:rPr>
              <a:t>동의 없는 </a:t>
            </a:r>
            <a:r>
              <a:rPr lang="ko-KR" altLang="en-US" b="1" dirty="0" err="1">
                <a:latin typeface="+mj-ea"/>
                <a:ea typeface="+mj-ea"/>
              </a:rPr>
              <a:t>촬영물</a:t>
            </a:r>
            <a:r>
              <a:rPr lang="ko-KR" altLang="en-US" b="1" dirty="0">
                <a:latin typeface="+mj-ea"/>
                <a:ea typeface="+mj-ea"/>
              </a:rPr>
              <a:t> 또는 복제물을 이용하여 협박</a:t>
            </a:r>
            <a:r>
              <a:rPr lang="en-US" altLang="ko-KR" b="1" dirty="0">
                <a:latin typeface="+mj-ea"/>
                <a:ea typeface="+mj-ea"/>
              </a:rPr>
              <a:t>/</a:t>
            </a:r>
            <a:r>
              <a:rPr lang="ko-KR" altLang="en-US" b="1" dirty="0">
                <a:latin typeface="+mj-ea"/>
                <a:ea typeface="+mj-ea"/>
              </a:rPr>
              <a:t>강요</a:t>
            </a:r>
            <a:endParaRPr lang="ko-KR" altLang="en-US" sz="25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9314178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그룹 30">
            <a:extLst>
              <a:ext uri="{FF2B5EF4-FFF2-40B4-BE49-F238E27FC236}">
                <a16:creationId xmlns:a16="http://schemas.microsoft.com/office/drawing/2014/main" id="{9E8C2846-75CF-4C1F-97F1-76059AE3444D}"/>
              </a:ext>
            </a:extLst>
          </p:cNvPr>
          <p:cNvGrpSpPr/>
          <p:nvPr/>
        </p:nvGrpSpPr>
        <p:grpSpPr>
          <a:xfrm>
            <a:off x="651349" y="3007989"/>
            <a:ext cx="6596429" cy="1008890"/>
            <a:chOff x="877678" y="3347931"/>
            <a:chExt cx="6596429" cy="1008890"/>
          </a:xfrm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0986F5D9-57FB-41B3-BEEE-BC793AD55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3496" y="3528006"/>
              <a:ext cx="4751842" cy="676657"/>
            </a:xfrm>
            <a:prstGeom prst="rect">
              <a:avLst/>
            </a:prstGeom>
          </p:spPr>
        </p:pic>
        <p:grpSp>
          <p:nvGrpSpPr>
            <p:cNvPr id="49" name="그룹 48">
              <a:extLst>
                <a:ext uri="{FF2B5EF4-FFF2-40B4-BE49-F238E27FC236}">
                  <a16:creationId xmlns:a16="http://schemas.microsoft.com/office/drawing/2014/main" id="{BF118359-80AD-44C1-8D16-7945A55A0672}"/>
                </a:ext>
              </a:extLst>
            </p:cNvPr>
            <p:cNvGrpSpPr/>
            <p:nvPr/>
          </p:nvGrpSpPr>
          <p:grpSpPr>
            <a:xfrm>
              <a:off x="877678" y="3347931"/>
              <a:ext cx="6596429" cy="1008890"/>
              <a:chOff x="877678" y="3347931"/>
              <a:chExt cx="6596429" cy="1008890"/>
            </a:xfrm>
          </p:grpSpPr>
          <p:grpSp>
            <p:nvGrpSpPr>
              <p:cNvPr id="24" name="그룹 23">
                <a:extLst>
                  <a:ext uri="{FF2B5EF4-FFF2-40B4-BE49-F238E27FC236}">
                    <a16:creationId xmlns:a16="http://schemas.microsoft.com/office/drawing/2014/main" id="{C8CB85C8-81E3-418C-8E28-CEA49595FC83}"/>
                  </a:ext>
                </a:extLst>
              </p:cNvPr>
              <p:cNvGrpSpPr/>
              <p:nvPr/>
            </p:nvGrpSpPr>
            <p:grpSpPr>
              <a:xfrm>
                <a:off x="877678" y="3347931"/>
                <a:ext cx="1008890" cy="1008890"/>
                <a:chOff x="956055" y="1654555"/>
                <a:chExt cx="1008890" cy="1008890"/>
              </a:xfrm>
            </p:grpSpPr>
            <p:pic>
              <p:nvPicPr>
                <p:cNvPr id="28" name="그림 27">
                  <a:extLst>
                    <a:ext uri="{FF2B5EF4-FFF2-40B4-BE49-F238E27FC236}">
                      <a16:creationId xmlns:a16="http://schemas.microsoft.com/office/drawing/2014/main" id="{91A3026B-7CDE-4A79-823A-1D69080B81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56055" y="1654555"/>
                  <a:ext cx="1008890" cy="1008890"/>
                </a:xfrm>
                <a:prstGeom prst="rect">
                  <a:avLst/>
                </a:prstGeom>
              </p:spPr>
            </p:pic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0C30B8F6-2B01-4F7A-97B3-5F3267B06301}"/>
                    </a:ext>
                  </a:extLst>
                </p:cNvPr>
                <p:cNvSpPr txBox="1"/>
                <p:nvPr/>
              </p:nvSpPr>
              <p:spPr>
                <a:xfrm>
                  <a:off x="1070008" y="1974333"/>
                  <a:ext cx="780983" cy="369332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spAutoFit/>
                </a:bodyPr>
                <a:lstStyle/>
                <a:p>
                  <a:pPr algn="ctr"/>
                  <a:r>
                    <a:rPr lang="ko-KR" altLang="en-US" b="1" dirty="0"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활동 </a:t>
                  </a:r>
                  <a:r>
                    <a:rPr lang="en-US" altLang="ko-KR" b="1" dirty="0"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2</a:t>
                  </a:r>
                  <a:endParaRPr lang="ko-KR" altLang="en-US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</p:grp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161B63B-938E-4CB9-8875-0991EA57073C}"/>
                  </a:ext>
                </a:extLst>
              </p:cNvPr>
              <p:cNvSpPr txBox="1"/>
              <p:nvPr/>
            </p:nvSpPr>
            <p:spPr>
              <a:xfrm>
                <a:off x="2530175" y="3667710"/>
                <a:ext cx="4943932" cy="36933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spAutoFit/>
              </a:bodyPr>
              <a:lstStyle/>
              <a:p>
                <a:r>
                  <a:rPr lang="ko-KR" altLang="en-US" dirty="0"/>
                  <a:t>법에 따라 가해자는 어떤 처벌을 받나요</a:t>
                </a:r>
                <a:r>
                  <a:rPr lang="en-US" altLang="ko-KR" dirty="0"/>
                  <a:t>?</a:t>
                </a:r>
                <a:endParaRPr lang="ko-KR" altLang="en-US" sz="1900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</p:grpSp>
      <p:grpSp>
        <p:nvGrpSpPr>
          <p:cNvPr id="68" name="그룹 67">
            <a:extLst>
              <a:ext uri="{FF2B5EF4-FFF2-40B4-BE49-F238E27FC236}">
                <a16:creationId xmlns:a16="http://schemas.microsoft.com/office/drawing/2014/main" id="{249D313E-054D-41F2-8D0F-A3E540FE76CE}"/>
              </a:ext>
            </a:extLst>
          </p:cNvPr>
          <p:cNvGrpSpPr/>
          <p:nvPr/>
        </p:nvGrpSpPr>
        <p:grpSpPr>
          <a:xfrm>
            <a:off x="2629762" y="3854892"/>
            <a:ext cx="5973746" cy="1008890"/>
            <a:chOff x="2530175" y="4271644"/>
            <a:chExt cx="5973746" cy="1008890"/>
          </a:xfrm>
        </p:grpSpPr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id="{1E61C92E-3376-4F8F-98C5-068DC490F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0175" y="4447673"/>
              <a:ext cx="4733554" cy="676657"/>
            </a:xfrm>
            <a:prstGeom prst="rect">
              <a:avLst/>
            </a:prstGeom>
          </p:spPr>
        </p:pic>
        <p:grpSp>
          <p:nvGrpSpPr>
            <p:cNvPr id="51" name="그룹 50">
              <a:extLst>
                <a:ext uri="{FF2B5EF4-FFF2-40B4-BE49-F238E27FC236}">
                  <a16:creationId xmlns:a16="http://schemas.microsoft.com/office/drawing/2014/main" id="{F9E15B65-7DA0-4925-B520-75E1FC531E23}"/>
                </a:ext>
              </a:extLst>
            </p:cNvPr>
            <p:cNvGrpSpPr/>
            <p:nvPr/>
          </p:nvGrpSpPr>
          <p:grpSpPr>
            <a:xfrm>
              <a:off x="2921283" y="4271644"/>
              <a:ext cx="5582638" cy="1008890"/>
              <a:chOff x="2921283" y="4271644"/>
              <a:chExt cx="5582638" cy="1008890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855132B-D138-4548-BD7D-3954B592EC36}"/>
                  </a:ext>
                </a:extLst>
              </p:cNvPr>
              <p:cNvSpPr txBox="1"/>
              <p:nvPr/>
            </p:nvSpPr>
            <p:spPr>
              <a:xfrm>
                <a:off x="2921283" y="4591421"/>
                <a:ext cx="3951338" cy="36933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spAutoFit/>
              </a:bodyPr>
              <a:lstStyle/>
              <a:p>
                <a:r>
                  <a:rPr lang="ko-KR" altLang="en-US" dirty="0"/>
                  <a:t>법에 따라 피해자는 어떤 권리가 있나요</a:t>
                </a:r>
                <a:r>
                  <a:rPr lang="en-US" altLang="ko-KR" dirty="0"/>
                  <a:t>?</a:t>
                </a:r>
                <a:endParaRPr lang="ko-KR" altLang="en-US" sz="1900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pic>
            <p:nvPicPr>
              <p:cNvPr id="33" name="그림 32">
                <a:extLst>
                  <a:ext uri="{FF2B5EF4-FFF2-40B4-BE49-F238E27FC236}">
                    <a16:creationId xmlns:a16="http://schemas.microsoft.com/office/drawing/2014/main" id="{B7205288-2A94-488F-9703-3616292028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8079" y="4271644"/>
                <a:ext cx="1005842" cy="1008890"/>
              </a:xfrm>
              <a:prstGeom prst="rect">
                <a:avLst/>
              </a:prstGeom>
            </p:spPr>
          </p:pic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39826D6-822C-4BB7-BEE1-597FD1F75FCF}"/>
                  </a:ext>
                </a:extLst>
              </p:cNvPr>
              <p:cNvSpPr txBox="1"/>
              <p:nvPr/>
            </p:nvSpPr>
            <p:spPr>
              <a:xfrm>
                <a:off x="7610508" y="4591423"/>
                <a:ext cx="780983" cy="369332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ko-KR" altLang="en-US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활동 </a:t>
                </a:r>
                <a:r>
                  <a:rPr lang="en-US" altLang="ko-KR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3</a:t>
                </a:r>
              </a:p>
            </p:txBody>
          </p:sp>
        </p:grpSp>
      </p:grpSp>
      <p:grpSp>
        <p:nvGrpSpPr>
          <p:cNvPr id="69" name="그룹 68">
            <a:extLst>
              <a:ext uri="{FF2B5EF4-FFF2-40B4-BE49-F238E27FC236}">
                <a16:creationId xmlns:a16="http://schemas.microsoft.com/office/drawing/2014/main" id="{2DA7CBA6-A8A4-4480-A18C-2D0AA918F81D}"/>
              </a:ext>
            </a:extLst>
          </p:cNvPr>
          <p:cNvGrpSpPr/>
          <p:nvPr/>
        </p:nvGrpSpPr>
        <p:grpSpPr>
          <a:xfrm>
            <a:off x="651349" y="4701795"/>
            <a:ext cx="5597924" cy="1008890"/>
            <a:chOff x="877678" y="5195357"/>
            <a:chExt cx="5597924" cy="1008890"/>
          </a:xfrm>
        </p:grpSpPr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9E391A6F-181C-4438-8D84-49456C927B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3496" y="5382672"/>
              <a:ext cx="3672847" cy="676657"/>
            </a:xfrm>
            <a:prstGeom prst="rect">
              <a:avLst/>
            </a:prstGeom>
          </p:spPr>
        </p:pic>
        <p:grpSp>
          <p:nvGrpSpPr>
            <p:cNvPr id="52" name="그룹 51">
              <a:extLst>
                <a:ext uri="{FF2B5EF4-FFF2-40B4-BE49-F238E27FC236}">
                  <a16:creationId xmlns:a16="http://schemas.microsoft.com/office/drawing/2014/main" id="{85986A21-D8A6-4A0B-AD20-2E1068BD8F3B}"/>
                </a:ext>
              </a:extLst>
            </p:cNvPr>
            <p:cNvGrpSpPr/>
            <p:nvPr/>
          </p:nvGrpSpPr>
          <p:grpSpPr>
            <a:xfrm>
              <a:off x="877678" y="5195357"/>
              <a:ext cx="5597924" cy="1008890"/>
              <a:chOff x="877678" y="5195357"/>
              <a:chExt cx="5597924" cy="1008890"/>
            </a:xfrm>
          </p:grpSpPr>
          <p:grpSp>
            <p:nvGrpSpPr>
              <p:cNvPr id="38" name="그룹 37">
                <a:extLst>
                  <a:ext uri="{FF2B5EF4-FFF2-40B4-BE49-F238E27FC236}">
                    <a16:creationId xmlns:a16="http://schemas.microsoft.com/office/drawing/2014/main" id="{F7867706-3BB2-477C-96D7-CF0EB6FE9B9C}"/>
                  </a:ext>
                </a:extLst>
              </p:cNvPr>
              <p:cNvGrpSpPr/>
              <p:nvPr/>
            </p:nvGrpSpPr>
            <p:grpSpPr>
              <a:xfrm>
                <a:off x="877678" y="5195357"/>
                <a:ext cx="1008890" cy="1008890"/>
                <a:chOff x="956055" y="1654555"/>
                <a:chExt cx="1008890" cy="1008890"/>
              </a:xfrm>
            </p:grpSpPr>
            <p:pic>
              <p:nvPicPr>
                <p:cNvPr id="42" name="그림 41">
                  <a:extLst>
                    <a:ext uri="{FF2B5EF4-FFF2-40B4-BE49-F238E27FC236}">
                      <a16:creationId xmlns:a16="http://schemas.microsoft.com/office/drawing/2014/main" id="{4B0E2574-31F1-4940-97C1-ACC4DF33637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56055" y="1654555"/>
                  <a:ext cx="1008890" cy="1008890"/>
                </a:xfrm>
                <a:prstGeom prst="rect">
                  <a:avLst/>
                </a:prstGeom>
              </p:spPr>
            </p:pic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59AF2535-F724-4A1B-AED5-D385A17F529F}"/>
                    </a:ext>
                  </a:extLst>
                </p:cNvPr>
                <p:cNvSpPr txBox="1"/>
                <p:nvPr/>
              </p:nvSpPr>
              <p:spPr>
                <a:xfrm>
                  <a:off x="1060389" y="1835834"/>
                  <a:ext cx="800219" cy="646331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spAutoFit/>
                </a:bodyPr>
                <a:lstStyle/>
                <a:p>
                  <a:pPr algn="ctr"/>
                  <a:r>
                    <a:rPr lang="ko-KR" altLang="en-US" b="1" dirty="0"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생각</a:t>
                  </a:r>
                  <a:br>
                    <a:rPr lang="en-US" altLang="ko-KR" b="1" dirty="0"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</a:br>
                  <a:r>
                    <a:rPr lang="ko-KR" altLang="en-US" b="1" dirty="0"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더하기</a:t>
                  </a:r>
                </a:p>
              </p:txBody>
            </p:sp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1995DFB-9764-4F8E-82B3-712AB3F2C210}"/>
                  </a:ext>
                </a:extLst>
              </p:cNvPr>
              <p:cNvSpPr txBox="1"/>
              <p:nvPr/>
            </p:nvSpPr>
            <p:spPr>
              <a:xfrm>
                <a:off x="2668397" y="5533242"/>
                <a:ext cx="3807205" cy="36933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spAutoFit/>
              </a:bodyPr>
              <a:lstStyle/>
              <a:p>
                <a:r>
                  <a:rPr lang="ko-KR" altLang="en-US" dirty="0"/>
                  <a:t>법이 어떻게 바뀌었을까요</a:t>
                </a:r>
                <a:r>
                  <a:rPr lang="en-US" altLang="ko-KR" dirty="0"/>
                  <a:t>?</a:t>
                </a:r>
                <a:endParaRPr lang="ko-KR" altLang="en-US" sz="1900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</p:grp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4D569FF2-CC1D-4B9D-84BE-2DB0631C81C8}"/>
              </a:ext>
            </a:extLst>
          </p:cNvPr>
          <p:cNvGrpSpPr/>
          <p:nvPr/>
        </p:nvGrpSpPr>
        <p:grpSpPr>
          <a:xfrm>
            <a:off x="651349" y="1314183"/>
            <a:ext cx="5780334" cy="1008890"/>
            <a:chOff x="877678" y="1500505"/>
            <a:chExt cx="5780334" cy="100889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527200B9-AB70-4C1C-BDFE-F54980715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3496" y="1683085"/>
              <a:ext cx="4050800" cy="676657"/>
            </a:xfrm>
            <a:prstGeom prst="rect">
              <a:avLst/>
            </a:prstGeom>
          </p:spPr>
        </p:pic>
        <p:grpSp>
          <p:nvGrpSpPr>
            <p:cNvPr id="47" name="그룹 46">
              <a:extLst>
                <a:ext uri="{FF2B5EF4-FFF2-40B4-BE49-F238E27FC236}">
                  <a16:creationId xmlns:a16="http://schemas.microsoft.com/office/drawing/2014/main" id="{7F9D9E93-9029-479A-B974-60597D1D5E2C}"/>
                </a:ext>
              </a:extLst>
            </p:cNvPr>
            <p:cNvGrpSpPr/>
            <p:nvPr/>
          </p:nvGrpSpPr>
          <p:grpSpPr>
            <a:xfrm>
              <a:off x="877678" y="1500505"/>
              <a:ext cx="5780334" cy="1008890"/>
              <a:chOff x="877678" y="1500505"/>
              <a:chExt cx="5780334" cy="1008890"/>
            </a:xfrm>
          </p:grpSpPr>
          <p:grpSp>
            <p:nvGrpSpPr>
              <p:cNvPr id="15" name="그룹 14">
                <a:extLst>
                  <a:ext uri="{FF2B5EF4-FFF2-40B4-BE49-F238E27FC236}">
                    <a16:creationId xmlns:a16="http://schemas.microsoft.com/office/drawing/2014/main" id="{0F1F9467-9DF8-4B2E-9E13-5CFDF5EBC54A}"/>
                  </a:ext>
                </a:extLst>
              </p:cNvPr>
              <p:cNvGrpSpPr/>
              <p:nvPr/>
            </p:nvGrpSpPr>
            <p:grpSpPr>
              <a:xfrm>
                <a:off x="877678" y="1500505"/>
                <a:ext cx="1008890" cy="1008890"/>
                <a:chOff x="956055" y="1654555"/>
                <a:chExt cx="1008890" cy="1008890"/>
              </a:xfrm>
            </p:grpSpPr>
            <p:pic>
              <p:nvPicPr>
                <p:cNvPr id="5" name="그림 4">
                  <a:extLst>
                    <a:ext uri="{FF2B5EF4-FFF2-40B4-BE49-F238E27FC236}">
                      <a16:creationId xmlns:a16="http://schemas.microsoft.com/office/drawing/2014/main" id="{B6E8E42D-87C3-48CE-9F75-51C00072C3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56055" y="1654555"/>
                  <a:ext cx="1008890" cy="1008890"/>
                </a:xfrm>
                <a:prstGeom prst="rect">
                  <a:avLst/>
                </a:prstGeom>
              </p:spPr>
            </p:pic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84F5F97B-EC40-4A33-8006-C6BD6E164C7A}"/>
                    </a:ext>
                  </a:extLst>
                </p:cNvPr>
                <p:cNvSpPr txBox="1"/>
                <p:nvPr/>
              </p:nvSpPr>
              <p:spPr>
                <a:xfrm>
                  <a:off x="1162983" y="1835834"/>
                  <a:ext cx="595035" cy="646331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spAutoFit/>
                </a:bodyPr>
                <a:lstStyle/>
                <a:p>
                  <a:pPr algn="ctr"/>
                  <a:r>
                    <a:rPr lang="ko-KR" altLang="en-US" b="1" dirty="0"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수업</a:t>
                  </a:r>
                  <a:br>
                    <a:rPr lang="en-US" altLang="ko-KR" b="1" dirty="0"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</a:br>
                  <a:r>
                    <a:rPr lang="ko-KR" altLang="en-US" b="1" dirty="0"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열기</a:t>
                  </a:r>
                </a:p>
              </p:txBody>
            </p:sp>
          </p:grp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F93D6DE-DEED-4AA2-9A95-E457F9656D3A}"/>
                  </a:ext>
                </a:extLst>
              </p:cNvPr>
              <p:cNvSpPr txBox="1"/>
              <p:nvPr/>
            </p:nvSpPr>
            <p:spPr>
              <a:xfrm>
                <a:off x="1737584" y="1836035"/>
                <a:ext cx="4920428" cy="384721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spAutoFit/>
              </a:bodyPr>
              <a:lstStyle/>
              <a:p>
                <a:pPr algn="ctr"/>
                <a:r>
                  <a:rPr lang="ko-KR" altLang="en-US" sz="190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디지털 성폭력에 대해 복습하기</a:t>
                </a:r>
                <a:endParaRPr lang="ko-KR" altLang="en-US" sz="1900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</p:grpSp>
      <p:grpSp>
        <p:nvGrpSpPr>
          <p:cNvPr id="50" name="그룹 49">
            <a:extLst>
              <a:ext uri="{FF2B5EF4-FFF2-40B4-BE49-F238E27FC236}">
                <a16:creationId xmlns:a16="http://schemas.microsoft.com/office/drawing/2014/main" id="{0C6F15D7-C1D3-4EA0-B039-FF71AF51B498}"/>
              </a:ext>
            </a:extLst>
          </p:cNvPr>
          <p:cNvGrpSpPr/>
          <p:nvPr/>
        </p:nvGrpSpPr>
        <p:grpSpPr>
          <a:xfrm>
            <a:off x="3312516" y="2161086"/>
            <a:ext cx="5290992" cy="1008890"/>
            <a:chOff x="3212929" y="2424218"/>
            <a:chExt cx="5290992" cy="1008890"/>
          </a:xfrm>
        </p:grpSpPr>
        <p:pic>
          <p:nvPicPr>
            <p:cNvPr id="44" name="그림 43">
              <a:extLst>
                <a:ext uri="{FF2B5EF4-FFF2-40B4-BE49-F238E27FC236}">
                  <a16:creationId xmlns:a16="http://schemas.microsoft.com/office/drawing/2014/main" id="{EBD86827-E9B1-4E8C-960D-F1324A83D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2929" y="2590334"/>
              <a:ext cx="4050800" cy="676657"/>
            </a:xfrm>
            <a:prstGeom prst="rect">
              <a:avLst/>
            </a:prstGeom>
          </p:spPr>
        </p:pic>
        <p:grpSp>
          <p:nvGrpSpPr>
            <p:cNvPr id="48" name="그룹 47">
              <a:extLst>
                <a:ext uri="{FF2B5EF4-FFF2-40B4-BE49-F238E27FC236}">
                  <a16:creationId xmlns:a16="http://schemas.microsoft.com/office/drawing/2014/main" id="{95EA5CF0-D4C1-46F0-8D28-14FCCC8ADEC7}"/>
                </a:ext>
              </a:extLst>
            </p:cNvPr>
            <p:cNvGrpSpPr/>
            <p:nvPr/>
          </p:nvGrpSpPr>
          <p:grpSpPr>
            <a:xfrm>
              <a:off x="3368607" y="2424218"/>
              <a:ext cx="5135314" cy="1008890"/>
              <a:chOff x="3368607" y="2424218"/>
              <a:chExt cx="5135314" cy="1008890"/>
            </a:xfrm>
          </p:grpSpPr>
          <p:pic>
            <p:nvPicPr>
              <p:cNvPr id="9" name="그림 8">
                <a:extLst>
                  <a:ext uri="{FF2B5EF4-FFF2-40B4-BE49-F238E27FC236}">
                    <a16:creationId xmlns:a16="http://schemas.microsoft.com/office/drawing/2014/main" id="{C0871E8D-D2CB-497D-9E23-81A2F6B4DD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8079" y="2424218"/>
                <a:ext cx="1005842" cy="1008890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EF266BC-7E6E-424E-AAE7-A32831E4ADC8}"/>
                  </a:ext>
                </a:extLst>
              </p:cNvPr>
              <p:cNvSpPr txBox="1"/>
              <p:nvPr/>
            </p:nvSpPr>
            <p:spPr>
              <a:xfrm>
                <a:off x="7610509" y="2743997"/>
                <a:ext cx="780983" cy="369332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ko-KR" altLang="en-US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활동 </a:t>
                </a:r>
                <a:r>
                  <a:rPr lang="en-US" altLang="ko-KR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1</a:t>
                </a:r>
                <a:endParaRPr lang="ko-KR" altLang="en-US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2D05A0E-A027-4DF1-B5BB-1447AA1FF489}"/>
                  </a:ext>
                </a:extLst>
              </p:cNvPr>
              <p:cNvSpPr txBox="1"/>
              <p:nvPr/>
            </p:nvSpPr>
            <p:spPr>
              <a:xfrm>
                <a:off x="3368607" y="2734345"/>
                <a:ext cx="3596656" cy="36933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spAutoFit/>
              </a:bodyPr>
              <a:lstStyle/>
              <a:p>
                <a:pPr algn="ctr"/>
                <a:r>
                  <a:rPr lang="ko-KR" altLang="en-US" dirty="0"/>
                  <a:t>법이 알려주는 디지털 성폭력</a:t>
                </a:r>
                <a:endParaRPr lang="ko-KR" altLang="en-US" sz="1900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C054C4F3-4340-40AE-A691-F7C7F1BF486A}"/>
              </a:ext>
            </a:extLst>
          </p:cNvPr>
          <p:cNvGrpSpPr/>
          <p:nvPr/>
        </p:nvGrpSpPr>
        <p:grpSpPr>
          <a:xfrm>
            <a:off x="4095853" y="5548699"/>
            <a:ext cx="4507655" cy="1008890"/>
            <a:chOff x="3996266" y="6159987"/>
            <a:chExt cx="4507655" cy="1008890"/>
          </a:xfrm>
        </p:grpSpPr>
        <p:pic>
          <p:nvPicPr>
            <p:cNvPr id="22" name="그림 21">
              <a:extLst>
                <a:ext uri="{FF2B5EF4-FFF2-40B4-BE49-F238E27FC236}">
                  <a16:creationId xmlns:a16="http://schemas.microsoft.com/office/drawing/2014/main" id="{ED623BEE-53F9-41AF-A003-0D8784CE009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6266" y="6326101"/>
              <a:ext cx="3267463" cy="676657"/>
            </a:xfrm>
            <a:prstGeom prst="rect">
              <a:avLst/>
            </a:prstGeom>
          </p:spPr>
        </p:pic>
        <p:grpSp>
          <p:nvGrpSpPr>
            <p:cNvPr id="37" name="그룹 36">
              <a:extLst>
                <a:ext uri="{FF2B5EF4-FFF2-40B4-BE49-F238E27FC236}">
                  <a16:creationId xmlns:a16="http://schemas.microsoft.com/office/drawing/2014/main" id="{0C2E2FB6-1F5E-4B0A-9279-350D6B67BEA1}"/>
                </a:ext>
              </a:extLst>
            </p:cNvPr>
            <p:cNvGrpSpPr/>
            <p:nvPr/>
          </p:nvGrpSpPr>
          <p:grpSpPr>
            <a:xfrm>
              <a:off x="4440153" y="6159987"/>
              <a:ext cx="4063768" cy="1008890"/>
              <a:chOff x="4440153" y="4271644"/>
              <a:chExt cx="4063768" cy="1008890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51AF5345-2FEC-4CE6-953F-242FE9921BF3}"/>
                  </a:ext>
                </a:extLst>
              </p:cNvPr>
              <p:cNvSpPr txBox="1"/>
              <p:nvPr/>
            </p:nvSpPr>
            <p:spPr>
              <a:xfrm>
                <a:off x="4440153" y="4591421"/>
                <a:ext cx="3951338" cy="36933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spAutoFit/>
              </a:bodyPr>
              <a:lstStyle/>
              <a:p>
                <a:r>
                  <a:rPr lang="ko-KR" altLang="en-US" dirty="0"/>
                  <a:t>책임은 사라지지 않아요</a:t>
                </a:r>
                <a:endParaRPr lang="ko-KR" altLang="en-US" sz="1900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pic>
            <p:nvPicPr>
              <p:cNvPr id="45" name="그림 44">
                <a:extLst>
                  <a:ext uri="{FF2B5EF4-FFF2-40B4-BE49-F238E27FC236}">
                    <a16:creationId xmlns:a16="http://schemas.microsoft.com/office/drawing/2014/main" id="{C3BFEFF9-6391-4BB2-8C00-26D7CE70BD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8079" y="4271644"/>
                <a:ext cx="1005842" cy="1008890"/>
              </a:xfrm>
              <a:prstGeom prst="rect">
                <a:avLst/>
              </a:prstGeom>
            </p:spPr>
          </p:pic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BC9CCCA2-00EE-4CFF-88AF-07422B632646}"/>
                  </a:ext>
                </a:extLst>
              </p:cNvPr>
              <p:cNvSpPr txBox="1"/>
              <p:nvPr/>
            </p:nvSpPr>
            <p:spPr>
              <a:xfrm>
                <a:off x="7610508" y="4452923"/>
                <a:ext cx="800219" cy="646331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ko-KR" altLang="en-US" b="1" dirty="0"/>
                  <a:t>수업</a:t>
                </a:r>
                <a:endParaRPr lang="ko-KR" altLang="en-US" dirty="0"/>
              </a:p>
              <a:p>
                <a:pPr algn="ctr"/>
                <a:r>
                  <a:rPr lang="ko-KR" altLang="en-US" b="1" dirty="0"/>
                  <a:t>마무리</a:t>
                </a:r>
                <a:endParaRPr lang="en-US" altLang="ko-KR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824209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6954EBB7-CCCA-40B2-8A87-5B0C6CA41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20</a:t>
            </a:fld>
            <a:endParaRPr lang="ko-KR" alt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D540537-5593-4F18-9B53-4A4D90C93662}"/>
              </a:ext>
            </a:extLst>
          </p:cNvPr>
          <p:cNvSpPr txBox="1"/>
          <p:nvPr/>
        </p:nvSpPr>
        <p:spPr>
          <a:xfrm>
            <a:off x="2117589" y="388921"/>
            <a:ext cx="2560316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법이 어떻게 바뀌었을까요</a:t>
            </a:r>
            <a:r>
              <a:rPr lang="en-US" altLang="ko-KR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17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3C1F6CDE-132D-480C-A70E-A07A40E75F9F}"/>
              </a:ext>
            </a:extLst>
          </p:cNvPr>
          <p:cNvGrpSpPr/>
          <p:nvPr/>
        </p:nvGrpSpPr>
        <p:grpSpPr>
          <a:xfrm>
            <a:off x="7386743" y="1019166"/>
            <a:ext cx="1176530" cy="457201"/>
            <a:chOff x="7386743" y="1019166"/>
            <a:chExt cx="1176530" cy="457201"/>
          </a:xfrm>
        </p:grpSpPr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983C38DA-EAD5-40CB-ABC7-4F36137C5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6743" y="1019166"/>
              <a:ext cx="1176530" cy="457201"/>
            </a:xfrm>
            <a:prstGeom prst="rect">
              <a:avLst/>
            </a:prstGeom>
          </p:spPr>
        </p:pic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9EB43AD0-805C-4E60-9D8D-67912494EB38}"/>
                </a:ext>
              </a:extLst>
            </p:cNvPr>
            <p:cNvGrpSpPr/>
            <p:nvPr/>
          </p:nvGrpSpPr>
          <p:grpSpPr>
            <a:xfrm>
              <a:off x="7451427" y="1082742"/>
              <a:ext cx="1035143" cy="338554"/>
              <a:chOff x="6777019" y="1358967"/>
              <a:chExt cx="1035143" cy="338554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9D15A3F-70B4-43B0-AD14-77CF111B2FC6}"/>
                  </a:ext>
                </a:extLst>
              </p:cNvPr>
              <p:cNvSpPr txBox="1"/>
              <p:nvPr/>
            </p:nvSpPr>
            <p:spPr>
              <a:xfrm>
                <a:off x="6777019" y="1374355"/>
                <a:ext cx="665567" cy="307777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r>
                  <a:rPr lang="ko-KR" altLang="en-US" sz="1400" b="1" dirty="0" err="1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활동지</a:t>
                </a:r>
                <a:endParaRPr lang="ko-KR" altLang="en-US" sz="14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95C20F8-379A-4CC8-BCB6-C9C1A783AAB1}"/>
                  </a:ext>
                </a:extLst>
              </p:cNvPr>
              <p:cNvSpPr txBox="1"/>
              <p:nvPr/>
            </p:nvSpPr>
            <p:spPr>
              <a:xfrm>
                <a:off x="7507270" y="1358967"/>
                <a:ext cx="304892" cy="338554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r>
                  <a:rPr lang="en-US" altLang="ko-KR" sz="16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3</a:t>
                </a:r>
                <a:endParaRPr lang="ko-KR" altLang="en-US" sz="16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1DB92B16-9C24-402A-B02C-B9463F56A1E5}"/>
              </a:ext>
            </a:extLst>
          </p:cNvPr>
          <p:cNvGrpSpPr/>
          <p:nvPr/>
        </p:nvGrpSpPr>
        <p:grpSpPr>
          <a:xfrm>
            <a:off x="4579651" y="2451495"/>
            <a:ext cx="3509294" cy="2405757"/>
            <a:chOff x="4633077" y="2451495"/>
            <a:chExt cx="3509294" cy="2405757"/>
          </a:xfrm>
        </p:grpSpPr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BB02F0A2-7235-44E0-A125-6A153CD643C8}"/>
                </a:ext>
              </a:extLst>
            </p:cNvPr>
            <p:cNvGrpSpPr/>
            <p:nvPr/>
          </p:nvGrpSpPr>
          <p:grpSpPr>
            <a:xfrm>
              <a:off x="4633077" y="2451495"/>
              <a:ext cx="3509294" cy="954749"/>
              <a:chOff x="4633077" y="2403404"/>
              <a:chExt cx="3509294" cy="954749"/>
            </a:xfrm>
          </p:grpSpPr>
          <p:sp>
            <p:nvSpPr>
              <p:cNvPr id="31" name="직사각형 30">
                <a:extLst>
                  <a:ext uri="{FF2B5EF4-FFF2-40B4-BE49-F238E27FC236}">
                    <a16:creationId xmlns:a16="http://schemas.microsoft.com/office/drawing/2014/main" id="{3BBACCA7-6916-4D66-97BE-016413A900AA}"/>
                  </a:ext>
                </a:extLst>
              </p:cNvPr>
              <p:cNvSpPr/>
              <p:nvPr/>
            </p:nvSpPr>
            <p:spPr>
              <a:xfrm>
                <a:off x="4633077" y="2403404"/>
                <a:ext cx="3509294" cy="9547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ts val="3500"/>
                  </a:lnSpc>
                </a:pPr>
                <a:r>
                  <a:rPr lang="ko-KR" altLang="en-US" sz="20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앞에서 살펴본 법 조항들은</a:t>
                </a:r>
              </a:p>
              <a:p>
                <a:pPr algn="ctr">
                  <a:lnSpc>
                    <a:spcPts val="3500"/>
                  </a:lnSpc>
                </a:pPr>
                <a:r>
                  <a:rPr lang="ko-KR" altLang="en-US" sz="20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어떤 과정을 통해 생겨났을까요</a:t>
                </a:r>
                <a:r>
                  <a:rPr lang="en-US" altLang="ko-KR" sz="20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?</a:t>
                </a:r>
                <a:endParaRPr lang="ko-KR" altLang="en-US" sz="2000" dirty="0"/>
              </a:p>
            </p:txBody>
          </p:sp>
          <p:cxnSp>
            <p:nvCxnSpPr>
              <p:cNvPr id="36" name="직선 연결선 35">
                <a:extLst>
                  <a:ext uri="{FF2B5EF4-FFF2-40B4-BE49-F238E27FC236}">
                    <a16:creationId xmlns:a16="http://schemas.microsoft.com/office/drawing/2014/main" id="{AAB7575A-4290-4124-B0F1-978252B377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28578" y="2891348"/>
                <a:ext cx="3295650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직선 연결선 49">
                <a:extLst>
                  <a:ext uri="{FF2B5EF4-FFF2-40B4-BE49-F238E27FC236}">
                    <a16:creationId xmlns:a16="http://schemas.microsoft.com/office/drawing/2014/main" id="{FC8198BC-FE04-4DEE-AE61-BB2B85487B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28578" y="3344827"/>
                <a:ext cx="3295650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" name="직사각형 48">
              <a:extLst>
                <a:ext uri="{FF2B5EF4-FFF2-40B4-BE49-F238E27FC236}">
                  <a16:creationId xmlns:a16="http://schemas.microsoft.com/office/drawing/2014/main" id="{1ED56FD5-3C8E-4CBD-9A16-0468B8738EA0}"/>
                </a:ext>
              </a:extLst>
            </p:cNvPr>
            <p:cNvSpPr/>
            <p:nvPr/>
          </p:nvSpPr>
          <p:spPr>
            <a:xfrm>
              <a:off x="4689983" y="3950594"/>
              <a:ext cx="3395481" cy="90665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3500"/>
                </a:lnSpc>
              </a:pPr>
              <a:r>
                <a:rPr lang="ko-KR" altLang="en-US" sz="2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어떤 법이 새롭게 생기면 좋을지</a:t>
              </a:r>
            </a:p>
            <a:p>
              <a:pPr algn="ctr">
                <a:lnSpc>
                  <a:spcPts val="3000"/>
                </a:lnSpc>
              </a:pPr>
              <a:r>
                <a:rPr lang="ko-KR" altLang="en-US" sz="2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생각해보아요</a:t>
              </a:r>
              <a:r>
                <a:rPr lang="en-US" altLang="ko-KR" sz="2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!</a:t>
              </a:r>
              <a:endParaRPr lang="ko-KR" altLang="en-US" sz="2000" dirty="0"/>
            </a:p>
          </p:txBody>
        </p:sp>
        <p:cxnSp>
          <p:nvCxnSpPr>
            <p:cNvPr id="51" name="직선 연결선 50">
              <a:extLst>
                <a:ext uri="{FF2B5EF4-FFF2-40B4-BE49-F238E27FC236}">
                  <a16:creationId xmlns:a16="http://schemas.microsoft.com/office/drawing/2014/main" id="{AFB5F4D9-3C4A-4418-9571-AF54F6EFD860}"/>
                </a:ext>
              </a:extLst>
            </p:cNvPr>
            <p:cNvCxnSpPr>
              <a:cxnSpLocks/>
            </p:cNvCxnSpPr>
            <p:nvPr/>
          </p:nvCxnSpPr>
          <p:spPr>
            <a:xfrm>
              <a:off x="4728578" y="4428927"/>
              <a:ext cx="3295650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직선 연결선 51">
              <a:extLst>
                <a:ext uri="{FF2B5EF4-FFF2-40B4-BE49-F238E27FC236}">
                  <a16:creationId xmlns:a16="http://schemas.microsoft.com/office/drawing/2014/main" id="{E3B9E888-F84B-4BD7-B4FD-77FA64B69B91}"/>
                </a:ext>
              </a:extLst>
            </p:cNvPr>
            <p:cNvCxnSpPr>
              <a:cxnSpLocks/>
            </p:cNvCxnSpPr>
            <p:nvPr/>
          </p:nvCxnSpPr>
          <p:spPr>
            <a:xfrm>
              <a:off x="4728578" y="4831232"/>
              <a:ext cx="3295650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그림 3">
            <a:extLst>
              <a:ext uri="{FF2B5EF4-FFF2-40B4-BE49-F238E27FC236}">
                <a16:creationId xmlns:a16="http://schemas.microsoft.com/office/drawing/2014/main" id="{20A0348C-2EAB-4D4F-9B0D-B8CBDAB331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198" y="1768273"/>
            <a:ext cx="2944374" cy="353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5835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>
            <a:extLst>
              <a:ext uri="{FF2B5EF4-FFF2-40B4-BE49-F238E27FC236}">
                <a16:creationId xmlns:a16="http://schemas.microsoft.com/office/drawing/2014/main" id="{D0610CBD-45D0-4746-9256-324221ACFD08}"/>
              </a:ext>
            </a:extLst>
          </p:cNvPr>
          <p:cNvGrpSpPr/>
          <p:nvPr/>
        </p:nvGrpSpPr>
        <p:grpSpPr>
          <a:xfrm>
            <a:off x="2151380" y="1747319"/>
            <a:ext cx="4841239" cy="4038046"/>
            <a:chOff x="2151380" y="1747319"/>
            <a:chExt cx="4841239" cy="4038046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FB791340-C10F-4E3C-B2E2-BBD68DEE3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380" y="1747319"/>
              <a:ext cx="4841239" cy="403804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57CCCBD-04C3-49E2-A583-29C504AF9143}"/>
                </a:ext>
              </a:extLst>
            </p:cNvPr>
            <p:cNvSpPr txBox="1"/>
            <p:nvPr/>
          </p:nvSpPr>
          <p:spPr>
            <a:xfrm>
              <a:off x="2654646" y="2527416"/>
              <a:ext cx="3834704" cy="1446550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ko-KR" altLang="en-US" sz="44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책임은</a:t>
              </a:r>
            </a:p>
            <a:p>
              <a:pPr algn="ctr"/>
              <a:r>
                <a:rPr lang="ko-KR" altLang="en-US" sz="44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사라지지 않아요</a:t>
              </a:r>
              <a:endParaRPr lang="ko-KR" altLang="en-US" sz="360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1957B7D7-AE63-46E2-9539-2C3381C4B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732877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6954EBB7-CCCA-40B2-8A87-5B0C6CA41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22</a:t>
            </a:fld>
            <a:endParaRPr lang="ko-KR" alt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D540537-5593-4F18-9B53-4A4D90C93662}"/>
              </a:ext>
            </a:extLst>
          </p:cNvPr>
          <p:cNvSpPr txBox="1"/>
          <p:nvPr/>
        </p:nvSpPr>
        <p:spPr>
          <a:xfrm>
            <a:off x="2117589" y="388921"/>
            <a:ext cx="2220480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책임은 사라지지 않아요</a:t>
            </a: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D2060900-791C-46DD-8F9D-348432D20613}"/>
              </a:ext>
            </a:extLst>
          </p:cNvPr>
          <p:cNvGrpSpPr/>
          <p:nvPr/>
        </p:nvGrpSpPr>
        <p:grpSpPr>
          <a:xfrm>
            <a:off x="0" y="1656969"/>
            <a:ext cx="9144000" cy="3997800"/>
            <a:chOff x="0" y="1656969"/>
            <a:chExt cx="9144000" cy="3997800"/>
          </a:xfrm>
        </p:grpSpPr>
        <p:grpSp>
          <p:nvGrpSpPr>
            <p:cNvPr id="3" name="그룹 2">
              <a:extLst>
                <a:ext uri="{FF2B5EF4-FFF2-40B4-BE49-F238E27FC236}">
                  <a16:creationId xmlns:a16="http://schemas.microsoft.com/office/drawing/2014/main" id="{54EDAC6D-8C03-4434-9F64-5EFFB3FFB693}"/>
                </a:ext>
              </a:extLst>
            </p:cNvPr>
            <p:cNvGrpSpPr/>
            <p:nvPr/>
          </p:nvGrpSpPr>
          <p:grpSpPr>
            <a:xfrm>
              <a:off x="2813345" y="4580116"/>
              <a:ext cx="3517309" cy="1074653"/>
              <a:chOff x="1632245" y="4761477"/>
              <a:chExt cx="3517309" cy="1074653"/>
            </a:xfrm>
          </p:grpSpPr>
          <p:sp>
            <p:nvSpPr>
              <p:cNvPr id="31" name="직사각형 30">
                <a:extLst>
                  <a:ext uri="{FF2B5EF4-FFF2-40B4-BE49-F238E27FC236}">
                    <a16:creationId xmlns:a16="http://schemas.microsoft.com/office/drawing/2014/main" id="{3BBACCA7-6916-4D66-97BE-016413A900AA}"/>
                  </a:ext>
                </a:extLst>
              </p:cNvPr>
              <p:cNvSpPr/>
              <p:nvPr/>
            </p:nvSpPr>
            <p:spPr>
              <a:xfrm>
                <a:off x="1632245" y="4761477"/>
                <a:ext cx="3517309" cy="10746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ts val="4000"/>
                  </a:lnSpc>
                </a:pPr>
                <a:r>
                  <a:rPr lang="ko-KR" altLang="en-US" sz="22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모든 행동은 </a:t>
                </a:r>
                <a:r>
                  <a:rPr lang="ko-KR" altLang="en-US" sz="2200" b="1" dirty="0">
                    <a:solidFill>
                      <a:srgbClr val="F68427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흔적</a:t>
                </a:r>
                <a:r>
                  <a:rPr lang="ko-KR" altLang="en-US" sz="22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이 남아요</a:t>
                </a:r>
              </a:p>
              <a:p>
                <a:pPr algn="ctr">
                  <a:lnSpc>
                    <a:spcPts val="4000"/>
                  </a:lnSpc>
                </a:pPr>
                <a:r>
                  <a:rPr lang="ko-KR" altLang="en-US" sz="22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범죄는 </a:t>
                </a:r>
                <a:r>
                  <a:rPr lang="ko-KR" altLang="en-US" sz="2200" b="1" dirty="0">
                    <a:solidFill>
                      <a:schemeClr val="accent2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없던 일</a:t>
                </a:r>
                <a:r>
                  <a:rPr lang="ko-KR" altLang="en-US" sz="22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이 될 수 없어요</a:t>
                </a:r>
                <a:endParaRPr lang="ko-KR" altLang="en-US" sz="2200" dirty="0"/>
              </a:p>
            </p:txBody>
          </p:sp>
          <p:cxnSp>
            <p:nvCxnSpPr>
              <p:cNvPr id="36" name="직선 연결선 35">
                <a:extLst>
                  <a:ext uri="{FF2B5EF4-FFF2-40B4-BE49-F238E27FC236}">
                    <a16:creationId xmlns:a16="http://schemas.microsoft.com/office/drawing/2014/main" id="{AAB7575A-4290-4124-B0F1-978252B377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43074" y="5778980"/>
                <a:ext cx="3295650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직선 연결선 49">
                <a:extLst>
                  <a:ext uri="{FF2B5EF4-FFF2-40B4-BE49-F238E27FC236}">
                    <a16:creationId xmlns:a16="http://schemas.microsoft.com/office/drawing/2014/main" id="{FC8198BC-FE04-4DEE-AE61-BB2B85487B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43074" y="5260703"/>
                <a:ext cx="3295650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7CFBE73A-19FA-451A-92AC-52228712E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56969"/>
              <a:ext cx="9144000" cy="2648711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542D55C-84AF-4A70-8E69-A5F1B9030420}"/>
                </a:ext>
              </a:extLst>
            </p:cNvPr>
            <p:cNvSpPr txBox="1"/>
            <p:nvPr/>
          </p:nvSpPr>
          <p:spPr>
            <a:xfrm>
              <a:off x="3440920" y="1931405"/>
              <a:ext cx="2262158" cy="200439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ko-KR" altLang="en-US" sz="2200" b="1" dirty="0">
                  <a:latin typeface="+mj-ea"/>
                  <a:ea typeface="+mj-ea"/>
                </a:rPr>
                <a:t>정보가 빠르게</a:t>
              </a:r>
              <a:br>
                <a:rPr lang="en-US" altLang="ko-KR" sz="2200" b="1" dirty="0">
                  <a:latin typeface="+mj-ea"/>
                  <a:ea typeface="+mj-ea"/>
                </a:rPr>
              </a:br>
              <a:r>
                <a:rPr lang="ko-KR" altLang="en-US" sz="2200" b="1" dirty="0">
                  <a:latin typeface="+mj-ea"/>
                  <a:ea typeface="+mj-ea"/>
                </a:rPr>
                <a:t>전달되고</a:t>
              </a:r>
              <a:br>
                <a:rPr lang="en-US" altLang="ko-KR" sz="2200" b="1" dirty="0">
                  <a:latin typeface="+mj-ea"/>
                  <a:ea typeface="+mj-ea"/>
                </a:rPr>
              </a:br>
              <a:r>
                <a:rPr lang="ko-KR" altLang="en-US" sz="2200" b="1" dirty="0">
                  <a:latin typeface="+mj-ea"/>
                  <a:ea typeface="+mj-ea"/>
                </a:rPr>
                <a:t>삭제하기 어렵다는</a:t>
              </a:r>
              <a:br>
                <a:rPr lang="en-US" altLang="ko-KR" sz="2200" b="1" dirty="0">
                  <a:latin typeface="+mj-ea"/>
                  <a:ea typeface="+mj-ea"/>
                </a:rPr>
              </a:br>
              <a:r>
                <a:rPr lang="ko-KR" altLang="en-US" sz="2200" b="1" dirty="0">
                  <a:latin typeface="+mj-ea"/>
                  <a:ea typeface="+mj-ea"/>
                </a:rPr>
                <a:t>말의 의미는</a:t>
              </a:r>
              <a:br>
                <a:rPr lang="en-US" altLang="ko-KR" sz="2200" b="1" dirty="0">
                  <a:latin typeface="+mj-ea"/>
                  <a:ea typeface="+mj-ea"/>
                </a:rPr>
              </a:br>
              <a:r>
                <a:rPr lang="ko-KR" altLang="en-US" sz="2200" b="1" dirty="0">
                  <a:latin typeface="+mj-ea"/>
                  <a:ea typeface="+mj-ea"/>
                </a:rPr>
                <a:t>무엇일까요</a:t>
              </a:r>
              <a:r>
                <a:rPr lang="en-US" altLang="ko-KR" sz="2200" b="1" dirty="0">
                  <a:latin typeface="+mj-ea"/>
                  <a:ea typeface="+mj-ea"/>
                </a:rPr>
                <a:t>?</a:t>
              </a:r>
              <a:endParaRPr lang="ko-KR" altLang="en-US" sz="2200" b="1" dirty="0">
                <a:latin typeface="+mj-ea"/>
                <a:ea typeface="+mj-ea"/>
              </a:endParaRPr>
            </a:p>
          </p:txBody>
        </p:sp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28ECD779-D024-4E93-A45B-D328E0976C65}"/>
                </a:ext>
              </a:extLst>
            </p:cNvPr>
            <p:cNvGrpSpPr/>
            <p:nvPr/>
          </p:nvGrpSpPr>
          <p:grpSpPr>
            <a:xfrm>
              <a:off x="475484" y="1931405"/>
              <a:ext cx="2444039" cy="1997946"/>
              <a:chOff x="475484" y="2379080"/>
              <a:chExt cx="2444039" cy="1997946"/>
            </a:xfrm>
          </p:grpSpPr>
          <p:pic>
            <p:nvPicPr>
              <p:cNvPr id="9" name="그림 8">
                <a:extLst>
                  <a:ext uri="{FF2B5EF4-FFF2-40B4-BE49-F238E27FC236}">
                    <a16:creationId xmlns:a16="http://schemas.microsoft.com/office/drawing/2014/main" id="{9ECFE60C-20EA-41D6-A954-C1672152E9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5484" y="2379080"/>
                <a:ext cx="1996444" cy="1222250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122FF5E-8EB8-49DD-930B-7333549AA2D6}"/>
                  </a:ext>
                </a:extLst>
              </p:cNvPr>
              <p:cNvSpPr txBox="1"/>
              <p:nvPr/>
            </p:nvSpPr>
            <p:spPr>
              <a:xfrm>
                <a:off x="893006" y="3703124"/>
                <a:ext cx="2026517" cy="673902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 algn="ctr">
                  <a:lnSpc>
                    <a:spcPts val="2300"/>
                  </a:lnSpc>
                </a:pPr>
                <a:r>
                  <a:rPr lang="ko-KR" altLang="en-US" sz="1700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삭제해도 이미</a:t>
                </a:r>
              </a:p>
              <a:p>
                <a:pPr algn="ctr">
                  <a:lnSpc>
                    <a:spcPts val="2300"/>
                  </a:lnSpc>
                </a:pPr>
                <a:r>
                  <a:rPr lang="ko-KR" altLang="en-US" sz="1700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전파되었을 수 있어요</a:t>
                </a: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3412D5B-9B41-41B5-811A-8345D29ACA0C}"/>
                </a:ext>
              </a:extLst>
            </p:cNvPr>
            <p:cNvSpPr txBox="1"/>
            <p:nvPr/>
          </p:nvSpPr>
          <p:spPr>
            <a:xfrm>
              <a:off x="6528221" y="3255449"/>
              <a:ext cx="1638590" cy="673902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>
                <a:lnSpc>
                  <a:spcPts val="2300"/>
                </a:lnSpc>
              </a:pPr>
              <a:r>
                <a:rPr lang="ko-KR" altLang="en-US" sz="17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잘못을 반성해도</a:t>
              </a:r>
            </a:p>
            <a:p>
              <a:pPr algn="ctr">
                <a:lnSpc>
                  <a:spcPts val="2300"/>
                </a:lnSpc>
              </a:pPr>
              <a:r>
                <a:rPr lang="ko-KR" altLang="en-US" sz="17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돌이킬 수 없어요</a:t>
              </a:r>
            </a:p>
          </p:txBody>
        </p:sp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43F189B5-48E9-484A-BBD2-7287C21145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8919" y="1898921"/>
              <a:ext cx="1127762" cy="10728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41153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60B5B3B-2F83-46D2-9E64-BC477DFDDDD5}"/>
              </a:ext>
            </a:extLst>
          </p:cNvPr>
          <p:cNvSpPr txBox="1"/>
          <p:nvPr/>
        </p:nvSpPr>
        <p:spPr>
          <a:xfrm>
            <a:off x="552089" y="1377646"/>
            <a:ext cx="32399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ko-KR" altLang="en-US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동영상 </a:t>
            </a:r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| 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&lt;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인기 검색어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&gt;(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지식채널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e, 2020)</a:t>
            </a:r>
            <a:endParaRPr lang="ko-KR" altLang="en-US" sz="14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B435FA-9E43-4545-9A39-559AA8044206}"/>
              </a:ext>
            </a:extLst>
          </p:cNvPr>
          <p:cNvSpPr txBox="1"/>
          <p:nvPr/>
        </p:nvSpPr>
        <p:spPr>
          <a:xfrm>
            <a:off x="552089" y="1794106"/>
            <a:ext cx="55162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ko-KR" altLang="en-US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동영상 </a:t>
            </a:r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| 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&lt;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디지털 성범죄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얼마나 알고 </a:t>
            </a:r>
            <a:r>
              <a:rPr lang="ko-KR" altLang="en-US" sz="1400" dirty="0" err="1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계신가요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?&gt;(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서울지방경찰청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2020)</a:t>
            </a:r>
            <a:endParaRPr lang="ko-KR" altLang="en-US" sz="14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336184-AA53-40DE-9D70-759EC5CAC47B}"/>
              </a:ext>
            </a:extLst>
          </p:cNvPr>
          <p:cNvSpPr txBox="1"/>
          <p:nvPr/>
        </p:nvSpPr>
        <p:spPr>
          <a:xfrm>
            <a:off x="7497376" y="643740"/>
            <a:ext cx="1217000" cy="3049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ko-KR" altLang="en-US" sz="11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발행연도</a:t>
            </a:r>
            <a:r>
              <a:rPr lang="ko-KR" altLang="en-US" sz="11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</a:t>
            </a:r>
            <a:r>
              <a:rPr lang="en-US" altLang="ko-KR" sz="11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2020</a:t>
            </a:r>
            <a:r>
              <a:rPr lang="ko-KR" altLang="en-US" sz="11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년</a:t>
            </a:r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0D8F87E4-AEAD-4B98-8B49-D783199FA715}"/>
              </a:ext>
            </a:extLst>
          </p:cNvPr>
          <p:cNvGrpSpPr/>
          <p:nvPr/>
        </p:nvGrpSpPr>
        <p:grpSpPr>
          <a:xfrm>
            <a:off x="539488" y="2782653"/>
            <a:ext cx="8065024" cy="2822454"/>
            <a:chOff x="539488" y="2782653"/>
            <a:chExt cx="8065024" cy="2822454"/>
          </a:xfrm>
        </p:grpSpPr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11693E70-968A-4860-AA85-61ACA05A79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488" y="2782653"/>
              <a:ext cx="8065024" cy="2822454"/>
            </a:xfrm>
            <a:prstGeom prst="rect">
              <a:avLst/>
            </a:prstGeom>
          </p:spPr>
        </p:pic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id="{9B8A5A7D-332F-49C4-832F-113502F0C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1066" y="3709674"/>
              <a:ext cx="1440000" cy="144000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E7F903C-5CB4-44D5-BD97-8D3A5B1DC9C5}"/>
                </a:ext>
              </a:extLst>
            </p:cNvPr>
            <p:cNvSpPr txBox="1"/>
            <p:nvPr/>
          </p:nvSpPr>
          <p:spPr>
            <a:xfrm>
              <a:off x="2909977" y="2840965"/>
              <a:ext cx="3358551" cy="2177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ko-KR" altLang="en-US" sz="1400" b="1" dirty="0">
                  <a:latin typeface="+mn-ea"/>
                </a:rPr>
                <a:t>디지털 성폭력 예방을 위한 성인지 감수성 교육</a:t>
              </a:r>
            </a:p>
          </p:txBody>
        </p:sp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352B8004-51D1-41AE-8BAE-95C9A482E5BF}"/>
                </a:ext>
              </a:extLst>
            </p:cNvPr>
            <p:cNvGrpSpPr/>
            <p:nvPr/>
          </p:nvGrpSpPr>
          <p:grpSpPr>
            <a:xfrm>
              <a:off x="5174612" y="3402456"/>
              <a:ext cx="2502897" cy="272544"/>
              <a:chOff x="5174612" y="3402456"/>
              <a:chExt cx="2502897" cy="272544"/>
            </a:xfrm>
          </p:grpSpPr>
          <p:pic>
            <p:nvPicPr>
              <p:cNvPr id="31" name="그림 30">
                <a:extLst>
                  <a:ext uri="{FF2B5EF4-FFF2-40B4-BE49-F238E27FC236}">
                    <a16:creationId xmlns:a16="http://schemas.microsoft.com/office/drawing/2014/main" id="{05ED9F1C-1568-4D4F-A21A-CDE0DF4912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74612" y="3466728"/>
                <a:ext cx="124000" cy="144000"/>
              </a:xfrm>
              <a:prstGeom prst="rect">
                <a:avLst/>
              </a:prstGeom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38C3F3D-9D1D-446E-8EB9-EC26889CE116}"/>
                  </a:ext>
                </a:extLst>
              </p:cNvPr>
              <p:cNvSpPr txBox="1"/>
              <p:nvPr/>
            </p:nvSpPr>
            <p:spPr>
              <a:xfrm>
                <a:off x="5381761" y="3402456"/>
                <a:ext cx="2295748" cy="2725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r>
                  <a:rPr lang="ko-KR" altLang="en-US" sz="1600" b="1" dirty="0">
                    <a:latin typeface="+mn-ea"/>
                  </a:rPr>
                  <a:t>전자책</a:t>
                </a:r>
                <a:r>
                  <a:rPr lang="en-US" altLang="ko-KR" sz="1600" b="1" dirty="0">
                    <a:latin typeface="+mn-ea"/>
                  </a:rPr>
                  <a:t>(e-book) </a:t>
                </a:r>
                <a:r>
                  <a:rPr lang="ko-KR" altLang="en-US" sz="1600" b="1" dirty="0">
                    <a:latin typeface="+mn-ea"/>
                  </a:rPr>
                  <a:t>바로가기</a:t>
                </a:r>
              </a:p>
            </p:txBody>
          </p:sp>
        </p:grpSp>
        <p:pic>
          <p:nvPicPr>
            <p:cNvPr id="28" name="그림 27">
              <a:extLst>
                <a:ext uri="{FF2B5EF4-FFF2-40B4-BE49-F238E27FC236}">
                  <a16:creationId xmlns:a16="http://schemas.microsoft.com/office/drawing/2014/main" id="{03110C7F-8E77-40E8-8D8E-27569F6DC1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0086" y="3402456"/>
              <a:ext cx="2779782" cy="1959868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62ABCA7-15AE-4E19-96F7-9B0D21D45DA3}"/>
                </a:ext>
              </a:extLst>
            </p:cNvPr>
            <p:cNvSpPr txBox="1"/>
            <p:nvPr/>
          </p:nvSpPr>
          <p:spPr>
            <a:xfrm>
              <a:off x="6086209" y="5199934"/>
              <a:ext cx="785003" cy="175863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algn="ctr"/>
              <a:r>
                <a:rPr lang="ko-KR" altLang="en-US" sz="1000" dirty="0"/>
                <a:t>eduequlity.kr</a:t>
              </a:r>
            </a:p>
          </p:txBody>
        </p:sp>
        <p:sp>
          <p:nvSpPr>
            <p:cNvPr id="30" name="직사각형 29">
              <a:hlinkClick r:id="rId6"/>
              <a:extLst>
                <a:ext uri="{FF2B5EF4-FFF2-40B4-BE49-F238E27FC236}">
                  <a16:creationId xmlns:a16="http://schemas.microsoft.com/office/drawing/2014/main" id="{C5590D2D-BEEA-4A1A-B396-9084A8CF400E}"/>
                </a:ext>
              </a:extLst>
            </p:cNvPr>
            <p:cNvSpPr/>
            <p:nvPr/>
          </p:nvSpPr>
          <p:spPr>
            <a:xfrm>
              <a:off x="4928690" y="3414045"/>
              <a:ext cx="3048000" cy="20307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10080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6544DB92-8E81-48DD-B4E9-E896B17DBD84}"/>
              </a:ext>
            </a:extLst>
          </p:cNvPr>
          <p:cNvCxnSpPr>
            <a:cxnSpLocks/>
          </p:cNvCxnSpPr>
          <p:nvPr/>
        </p:nvCxnSpPr>
        <p:spPr>
          <a:xfrm>
            <a:off x="555515" y="1611516"/>
            <a:ext cx="803297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 23">
            <a:extLst>
              <a:ext uri="{FF2B5EF4-FFF2-40B4-BE49-F238E27FC236}">
                <a16:creationId xmlns:a16="http://schemas.microsoft.com/office/drawing/2014/main" id="{ABD970AE-5598-444E-959A-0FBAC1C801CC}"/>
              </a:ext>
            </a:extLst>
          </p:cNvPr>
          <p:cNvCxnSpPr>
            <a:cxnSpLocks/>
          </p:cNvCxnSpPr>
          <p:nvPr/>
        </p:nvCxnSpPr>
        <p:spPr>
          <a:xfrm>
            <a:off x="555515" y="5844860"/>
            <a:ext cx="803297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연결선 25">
            <a:extLst>
              <a:ext uri="{FF2B5EF4-FFF2-40B4-BE49-F238E27FC236}">
                <a16:creationId xmlns:a16="http://schemas.microsoft.com/office/drawing/2014/main" id="{5CA3A25D-7388-4815-8CD4-68F557A34A88}"/>
              </a:ext>
            </a:extLst>
          </p:cNvPr>
          <p:cNvCxnSpPr>
            <a:cxnSpLocks/>
          </p:cNvCxnSpPr>
          <p:nvPr/>
        </p:nvCxnSpPr>
        <p:spPr>
          <a:xfrm>
            <a:off x="555515" y="4562947"/>
            <a:ext cx="803297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CE750EC-CF0D-48E8-AB1F-08A75F2893E2}"/>
              </a:ext>
            </a:extLst>
          </p:cNvPr>
          <p:cNvSpPr txBox="1"/>
          <p:nvPr/>
        </p:nvSpPr>
        <p:spPr>
          <a:xfrm>
            <a:off x="2082124" y="1892633"/>
            <a:ext cx="6553397" cy="23647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987425" indent="-987425">
              <a:lnSpc>
                <a:spcPts val="2000"/>
              </a:lnSpc>
              <a:spcAft>
                <a:spcPts val="600"/>
              </a:spcAft>
            </a:pPr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[6</a:t>
            </a:r>
            <a:r>
              <a:rPr lang="ko-KR" altLang="en-US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사</a:t>
            </a:r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02-02]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생활 속에서 인권 보장이 필요한 사례를 탐구하여 인권의 중요성을 인식하고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</a:t>
            </a:r>
            <a:b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</a:b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인권 보호를 실천하는 태도를 기른다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.</a:t>
            </a:r>
          </a:p>
          <a:p>
            <a:pPr marL="987425" indent="-987425">
              <a:lnSpc>
                <a:spcPts val="2000"/>
              </a:lnSpc>
              <a:spcAft>
                <a:spcPts val="600"/>
              </a:spcAft>
            </a:pPr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[6</a:t>
            </a:r>
            <a:r>
              <a:rPr lang="ko-KR" altLang="en-US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사</a:t>
            </a:r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02-04]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헌법에서 규정하는 기본권과 의무가 일상생활에 적용된 사례를 조사하고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</a:t>
            </a:r>
            <a:b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</a:b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권리와 의무의 조화를 추구하는 자세를 기른다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.</a:t>
            </a:r>
          </a:p>
          <a:p>
            <a:pPr marL="987425" indent="-987425">
              <a:lnSpc>
                <a:spcPts val="2000"/>
              </a:lnSpc>
              <a:spcAft>
                <a:spcPts val="600"/>
              </a:spcAft>
            </a:pPr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[6</a:t>
            </a:r>
            <a:r>
              <a:rPr lang="ko-KR" altLang="en-US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사</a:t>
            </a:r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02-05]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우리 생활 속에서 법이 적용되는 다양한 사례를 제시하고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</a:t>
            </a:r>
            <a:b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</a:b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법의 의미와 성격을 설명한다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.</a:t>
            </a:r>
          </a:p>
          <a:p>
            <a:pPr marL="987425" indent="-987425">
              <a:lnSpc>
                <a:spcPts val="2000"/>
              </a:lnSpc>
            </a:pPr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[6</a:t>
            </a:r>
            <a:r>
              <a:rPr lang="ko-KR" altLang="en-US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사</a:t>
            </a:r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02-06]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법의 역할을 권리 보호와 질서 유지의 측면에서 설명하고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</a:t>
            </a:r>
            <a:b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</a:b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법을 준수하는 태도를 기른다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.</a:t>
            </a:r>
            <a:endParaRPr lang="ko-KR" altLang="en-US" sz="14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28780CC5-D233-412D-A64F-99C1915FC7B1}"/>
              </a:ext>
            </a:extLst>
          </p:cNvPr>
          <p:cNvGrpSpPr/>
          <p:nvPr/>
        </p:nvGrpSpPr>
        <p:grpSpPr>
          <a:xfrm>
            <a:off x="555515" y="1972817"/>
            <a:ext cx="1027178" cy="798578"/>
            <a:chOff x="555515" y="3217882"/>
            <a:chExt cx="1027178" cy="798578"/>
          </a:xfrm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16FC4EE5-5D67-41BA-9B83-9D0983915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515" y="3217882"/>
              <a:ext cx="1027178" cy="798578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182EEA7-2EEC-46B4-B472-6774CB8A3C6A}"/>
                </a:ext>
              </a:extLst>
            </p:cNvPr>
            <p:cNvSpPr txBox="1"/>
            <p:nvPr/>
          </p:nvSpPr>
          <p:spPr>
            <a:xfrm>
              <a:off x="678612" y="3290567"/>
              <a:ext cx="780983" cy="49244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ko-KR" altLang="en-US" sz="2600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사회</a:t>
              </a:r>
            </a:p>
          </p:txBody>
        </p:sp>
      </p:grpSp>
      <p:grpSp>
        <p:nvGrpSpPr>
          <p:cNvPr id="34" name="그룹 33">
            <a:extLst>
              <a:ext uri="{FF2B5EF4-FFF2-40B4-BE49-F238E27FC236}">
                <a16:creationId xmlns:a16="http://schemas.microsoft.com/office/drawing/2014/main" id="{CDC3F065-3623-4F2E-B96F-DEFAF9A9CA17}"/>
              </a:ext>
            </a:extLst>
          </p:cNvPr>
          <p:cNvGrpSpPr/>
          <p:nvPr/>
        </p:nvGrpSpPr>
        <p:grpSpPr>
          <a:xfrm>
            <a:off x="555515" y="4844064"/>
            <a:ext cx="7559030" cy="798578"/>
            <a:chOff x="555515" y="4754523"/>
            <a:chExt cx="7559030" cy="79857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0A33806-8A4C-47DF-8214-3410A73315DB}"/>
                </a:ext>
              </a:extLst>
            </p:cNvPr>
            <p:cNvSpPr txBox="1"/>
            <p:nvPr/>
          </p:nvSpPr>
          <p:spPr>
            <a:xfrm>
              <a:off x="2082124" y="4778971"/>
              <a:ext cx="6032421" cy="5913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987425" indent="-987425">
                <a:lnSpc>
                  <a:spcPts val="2000"/>
                </a:lnSpc>
              </a:pPr>
              <a:r>
                <a:rPr lang="en-US" altLang="ko-KR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[6</a:t>
              </a:r>
              <a:r>
                <a:rPr lang="ko-KR" altLang="en-US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도</a:t>
              </a:r>
              <a:r>
                <a:rPr lang="en-US" altLang="ko-KR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02-01] </a:t>
              </a:r>
              <a:r>
                <a:rPr lang="ko-KR" altLang="en-US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사이버 공간에서 발생하는 여러 문제에 대한 도덕적 민감성을 기르며</a:t>
              </a:r>
              <a:r>
                <a:rPr lang="en-US" altLang="ko-KR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,</a:t>
              </a:r>
              <a:br>
                <a:rPr lang="en-US" altLang="ko-KR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</a:br>
              <a:r>
                <a:rPr lang="ko-KR" altLang="en-US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사이버 공간에서 지켜야 할 예절과 법을 알고 </a:t>
              </a:r>
              <a:r>
                <a:rPr lang="ko-KR" altLang="en-US" sz="1400" dirty="0" err="1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습관화한다</a:t>
              </a:r>
              <a:r>
                <a:rPr lang="en-US" altLang="ko-KR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.</a:t>
              </a:r>
            </a:p>
          </p:txBody>
        </p:sp>
        <p:grpSp>
          <p:nvGrpSpPr>
            <p:cNvPr id="32" name="그룹 31">
              <a:extLst>
                <a:ext uri="{FF2B5EF4-FFF2-40B4-BE49-F238E27FC236}">
                  <a16:creationId xmlns:a16="http://schemas.microsoft.com/office/drawing/2014/main" id="{F7DD9785-9C7B-4575-ADAF-4557596984CF}"/>
                </a:ext>
              </a:extLst>
            </p:cNvPr>
            <p:cNvGrpSpPr/>
            <p:nvPr/>
          </p:nvGrpSpPr>
          <p:grpSpPr>
            <a:xfrm>
              <a:off x="555515" y="4754523"/>
              <a:ext cx="1027178" cy="798578"/>
              <a:chOff x="555515" y="4905617"/>
              <a:chExt cx="1027178" cy="798578"/>
            </a:xfrm>
          </p:grpSpPr>
          <p:pic>
            <p:nvPicPr>
              <p:cNvPr id="9" name="그림 8">
                <a:extLst>
                  <a:ext uri="{FF2B5EF4-FFF2-40B4-BE49-F238E27FC236}">
                    <a16:creationId xmlns:a16="http://schemas.microsoft.com/office/drawing/2014/main" id="{450B33CC-2D6F-405C-83A5-6B1EFA3F71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5515" y="4905617"/>
                <a:ext cx="1027178" cy="798578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EFD096C-21A0-4704-ABC0-219A69E27EA5}"/>
                  </a:ext>
                </a:extLst>
              </p:cNvPr>
              <p:cNvSpPr txBox="1"/>
              <p:nvPr/>
            </p:nvSpPr>
            <p:spPr>
              <a:xfrm>
                <a:off x="678612" y="4982776"/>
                <a:ext cx="780983" cy="492443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ko-KR" altLang="en-US" sz="26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도덕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53986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>
            <a:extLst>
              <a:ext uri="{FF2B5EF4-FFF2-40B4-BE49-F238E27FC236}">
                <a16:creationId xmlns:a16="http://schemas.microsoft.com/office/drawing/2014/main" id="{EB8FCFE0-D24D-436C-AA9E-3CEAD455151A}"/>
              </a:ext>
            </a:extLst>
          </p:cNvPr>
          <p:cNvGrpSpPr/>
          <p:nvPr/>
        </p:nvGrpSpPr>
        <p:grpSpPr>
          <a:xfrm>
            <a:off x="2151380" y="1747319"/>
            <a:ext cx="4841239" cy="4038046"/>
            <a:chOff x="2151380" y="1747319"/>
            <a:chExt cx="4841239" cy="4038046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AC97CB7D-0E40-40ED-AF0A-B2B94A20A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380" y="1747319"/>
              <a:ext cx="4841239" cy="403804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3E4BE31-92E9-48C6-9605-919C031F415F}"/>
                </a:ext>
              </a:extLst>
            </p:cNvPr>
            <p:cNvSpPr txBox="1"/>
            <p:nvPr/>
          </p:nvSpPr>
          <p:spPr>
            <a:xfrm>
              <a:off x="2573696" y="2496638"/>
              <a:ext cx="3996607" cy="150810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ko-KR" altLang="en-US" sz="46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디지털 성폭력에</a:t>
              </a:r>
              <a:br>
                <a:rPr lang="en-US" altLang="ko-KR" sz="46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ko-KR" altLang="en-US" sz="46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대해</a:t>
              </a:r>
              <a:r>
                <a:rPr lang="en-US" altLang="ko-KR" sz="46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lang="ko-KR" altLang="en-US" sz="46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복습하기</a:t>
              </a:r>
            </a:p>
          </p:txBody>
        </p:sp>
      </p:grp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6CF32A24-5F57-4435-A2D8-C40B476A9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597191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1957B7D7-AE63-46E2-9539-2C3381C4B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5</a:t>
            </a:fld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1ED585-5518-4490-BD86-97CA0DF4E28E}"/>
              </a:ext>
            </a:extLst>
          </p:cNvPr>
          <p:cNvSpPr txBox="1"/>
          <p:nvPr/>
        </p:nvSpPr>
        <p:spPr>
          <a:xfrm>
            <a:off x="2117588" y="388921"/>
            <a:ext cx="3368811" cy="35394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성폭력에 대해 복습하기</a:t>
            </a: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ADC5DCBA-FE82-4D34-979A-0849F3D62C99}"/>
              </a:ext>
            </a:extLst>
          </p:cNvPr>
          <p:cNvGrpSpPr/>
          <p:nvPr/>
        </p:nvGrpSpPr>
        <p:grpSpPr>
          <a:xfrm>
            <a:off x="175429" y="2166079"/>
            <a:ext cx="8523384" cy="4034108"/>
            <a:chOff x="394504" y="1766312"/>
            <a:chExt cx="8523384" cy="4034108"/>
          </a:xfrm>
        </p:grpSpPr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C1A5F5AE-6709-4F88-A5AF-AC08E524C0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6516" y="1766312"/>
              <a:ext cx="1801372" cy="3325375"/>
            </a:xfrm>
            <a:prstGeom prst="rect">
              <a:avLst/>
            </a:prstGeom>
          </p:spPr>
        </p:pic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112B746F-2664-4D84-BC83-F4E2B61296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1126" y="1766312"/>
              <a:ext cx="1804420" cy="3325375"/>
            </a:xfrm>
            <a:prstGeom prst="rect">
              <a:avLst/>
            </a:prstGeom>
          </p:spPr>
        </p:pic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29CA0D0C-E086-46A0-8DEE-0F2DDF127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5735" y="1766312"/>
              <a:ext cx="1801372" cy="3325375"/>
            </a:xfrm>
            <a:prstGeom prst="rect">
              <a:avLst/>
            </a:prstGeom>
          </p:spPr>
        </p:pic>
        <p:pic>
          <p:nvPicPr>
            <p:cNvPr id="46" name="그림 45">
              <a:extLst>
                <a:ext uri="{FF2B5EF4-FFF2-40B4-BE49-F238E27FC236}">
                  <a16:creationId xmlns:a16="http://schemas.microsoft.com/office/drawing/2014/main" id="{747D134D-2125-47DE-906C-8371536CA1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3398" y="3315908"/>
              <a:ext cx="390145" cy="320041"/>
            </a:xfrm>
            <a:prstGeom prst="rect">
              <a:avLst/>
            </a:prstGeom>
          </p:spPr>
        </p:pic>
        <p:pic>
          <p:nvPicPr>
            <p:cNvPr id="52" name="그림 51">
              <a:extLst>
                <a:ext uri="{FF2B5EF4-FFF2-40B4-BE49-F238E27FC236}">
                  <a16:creationId xmlns:a16="http://schemas.microsoft.com/office/drawing/2014/main" id="{8094548D-FDBE-4C93-9935-05D999242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7483" y="3280856"/>
              <a:ext cx="387097" cy="390145"/>
            </a:xfrm>
            <a:prstGeom prst="rect">
              <a:avLst/>
            </a:prstGeom>
          </p:spPr>
        </p:pic>
        <p:pic>
          <p:nvPicPr>
            <p:cNvPr id="56" name="그림 55">
              <a:extLst>
                <a:ext uri="{FF2B5EF4-FFF2-40B4-BE49-F238E27FC236}">
                  <a16:creationId xmlns:a16="http://schemas.microsoft.com/office/drawing/2014/main" id="{076B3974-EA87-4C54-AE9C-5D55E9DEC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9044" y="3280856"/>
              <a:ext cx="390145" cy="390145"/>
            </a:xfrm>
            <a:prstGeom prst="rect">
              <a:avLst/>
            </a:prstGeom>
          </p:spPr>
        </p:pic>
        <p:pic>
          <p:nvPicPr>
            <p:cNvPr id="60" name="그림 59">
              <a:extLst>
                <a:ext uri="{FF2B5EF4-FFF2-40B4-BE49-F238E27FC236}">
                  <a16:creationId xmlns:a16="http://schemas.microsoft.com/office/drawing/2014/main" id="{D3E3BA9A-C227-49F5-8056-0118C4053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9972" y="2012903"/>
              <a:ext cx="1072898" cy="1014986"/>
            </a:xfrm>
            <a:prstGeom prst="rect">
              <a:avLst/>
            </a:prstGeom>
          </p:spPr>
        </p:pic>
        <p:sp>
          <p:nvSpPr>
            <p:cNvPr id="70" name="직사각형 69">
              <a:extLst>
                <a:ext uri="{FF2B5EF4-FFF2-40B4-BE49-F238E27FC236}">
                  <a16:creationId xmlns:a16="http://schemas.microsoft.com/office/drawing/2014/main" id="{0FA1A804-AA22-4B83-B5D1-DDA76D59A37D}"/>
                </a:ext>
              </a:extLst>
            </p:cNvPr>
            <p:cNvSpPr/>
            <p:nvPr/>
          </p:nvSpPr>
          <p:spPr>
            <a:xfrm>
              <a:off x="2592816" y="5154089"/>
              <a:ext cx="134721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b="1" dirty="0">
                  <a:solidFill>
                    <a:srgbClr val="0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온라인</a:t>
              </a:r>
              <a:endParaRPr lang="ko-KR" altLang="en-US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algn="ctr"/>
              <a:r>
                <a:rPr lang="ko-KR" altLang="en-US" b="1" dirty="0">
                  <a:solidFill>
                    <a:srgbClr val="0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공간의 특성</a:t>
              </a:r>
              <a:endParaRPr lang="ko-KR" altLang="en-US" dirty="0"/>
            </a:p>
          </p:txBody>
        </p:sp>
        <p:pic>
          <p:nvPicPr>
            <p:cNvPr id="62" name="그림 61">
              <a:extLst>
                <a:ext uri="{FF2B5EF4-FFF2-40B4-BE49-F238E27FC236}">
                  <a16:creationId xmlns:a16="http://schemas.microsoft.com/office/drawing/2014/main" id="{1BA7DF72-9717-491A-9E3A-78AA05210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1667" y="1954991"/>
              <a:ext cx="783338" cy="1072898"/>
            </a:xfrm>
            <a:prstGeom prst="rect">
              <a:avLst/>
            </a:prstGeom>
          </p:spPr>
        </p:pic>
        <p:sp>
          <p:nvSpPr>
            <p:cNvPr id="71" name="직사각형 70">
              <a:extLst>
                <a:ext uri="{FF2B5EF4-FFF2-40B4-BE49-F238E27FC236}">
                  <a16:creationId xmlns:a16="http://schemas.microsoft.com/office/drawing/2014/main" id="{6A6C2DD0-F02A-4879-A025-51B7B5237AA3}"/>
                </a:ext>
              </a:extLst>
            </p:cNvPr>
            <p:cNvSpPr/>
            <p:nvPr/>
          </p:nvSpPr>
          <p:spPr>
            <a:xfrm>
              <a:off x="4969731" y="5154089"/>
              <a:ext cx="134721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b="1" dirty="0">
                  <a:solidFill>
                    <a:srgbClr val="0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피해자의</a:t>
              </a:r>
            </a:p>
            <a:p>
              <a:pPr algn="ctr"/>
              <a:r>
                <a:rPr lang="ko-KR" altLang="en-US" b="1" dirty="0" err="1">
                  <a:solidFill>
                    <a:srgbClr val="0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비동의</a:t>
              </a:r>
              <a:endParaRPr lang="ko-KR" altLang="en-US" dirty="0"/>
            </a:p>
          </p:txBody>
        </p:sp>
        <p:pic>
          <p:nvPicPr>
            <p:cNvPr id="48" name="그림 47">
              <a:extLst>
                <a:ext uri="{FF2B5EF4-FFF2-40B4-BE49-F238E27FC236}">
                  <a16:creationId xmlns:a16="http://schemas.microsoft.com/office/drawing/2014/main" id="{05D043B4-A597-4E99-945E-E849399623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4573" y="1973921"/>
              <a:ext cx="905258" cy="1143002"/>
            </a:xfrm>
            <a:prstGeom prst="rect">
              <a:avLst/>
            </a:prstGeom>
          </p:spPr>
        </p:pic>
        <p:sp>
          <p:nvSpPr>
            <p:cNvPr id="72" name="직사각형 71">
              <a:extLst>
                <a:ext uri="{FF2B5EF4-FFF2-40B4-BE49-F238E27FC236}">
                  <a16:creationId xmlns:a16="http://schemas.microsoft.com/office/drawing/2014/main" id="{CE5461D1-886F-4FFD-BBBD-CB8C8FA1554A}"/>
                </a:ext>
              </a:extLst>
            </p:cNvPr>
            <p:cNvSpPr/>
            <p:nvPr/>
          </p:nvSpPr>
          <p:spPr>
            <a:xfrm>
              <a:off x="7343597" y="5154089"/>
              <a:ext cx="134721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b="1" dirty="0">
                  <a:solidFill>
                    <a:srgbClr val="0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성폭력</a:t>
              </a:r>
              <a:endParaRPr lang="ko-KR" altLang="en-US" dirty="0"/>
            </a:p>
          </p:txBody>
        </p:sp>
        <p:sp>
          <p:nvSpPr>
            <p:cNvPr id="73" name="직사각형 72">
              <a:extLst>
                <a:ext uri="{FF2B5EF4-FFF2-40B4-BE49-F238E27FC236}">
                  <a16:creationId xmlns:a16="http://schemas.microsoft.com/office/drawing/2014/main" id="{E629EC4B-88A1-4AB5-94F9-11441E4EF713}"/>
                </a:ext>
              </a:extLst>
            </p:cNvPr>
            <p:cNvSpPr/>
            <p:nvPr/>
          </p:nvSpPr>
          <p:spPr>
            <a:xfrm>
              <a:off x="394504" y="2980677"/>
              <a:ext cx="1531688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3200" b="1" dirty="0">
                  <a:solidFill>
                    <a:srgbClr val="0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디지털</a:t>
              </a:r>
            </a:p>
            <a:p>
              <a:pPr algn="ctr"/>
              <a:r>
                <a:rPr lang="ko-KR" altLang="en-US" sz="3200" b="1" dirty="0">
                  <a:solidFill>
                    <a:srgbClr val="0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성폭력</a:t>
              </a:r>
              <a:endParaRPr lang="ko-KR" altLang="en-US" sz="3200" b="1" dirty="0"/>
            </a:p>
          </p:txBody>
        </p:sp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E9967A46-2E4A-4483-A60E-79AA9AC5B086}"/>
                </a:ext>
              </a:extLst>
            </p:cNvPr>
            <p:cNvSpPr/>
            <p:nvPr/>
          </p:nvSpPr>
          <p:spPr>
            <a:xfrm>
              <a:off x="2400578" y="3266869"/>
              <a:ext cx="1766830" cy="16998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ts val="1700"/>
                </a:lnSpc>
                <a:spcAft>
                  <a:spcPts val="1200"/>
                </a:spcAft>
              </a:pPr>
              <a:r>
                <a:rPr lang="ko-KR" altLang="en-US" sz="1200" b="1" dirty="0">
                  <a:solidFill>
                    <a:srgbClr val="000000"/>
                  </a:solidFill>
                  <a:latin typeface="나눔바른고딕" panose="020B0603020101020101" pitchFamily="50" charset="-127"/>
                </a:rPr>
                <a:t>❶ 정체를 속이기 쉽고</a:t>
              </a:r>
              <a:r>
                <a:rPr lang="en-US" altLang="ko-KR" sz="1200" b="1" dirty="0">
                  <a:solidFill>
                    <a:srgbClr val="000000"/>
                  </a:solidFill>
                  <a:latin typeface="나눔바른고딕" panose="020B0603020101020101" pitchFamily="50" charset="-127"/>
                </a:rPr>
                <a:t>,</a:t>
              </a:r>
            </a:p>
            <a:p>
              <a:pPr>
                <a:lnSpc>
                  <a:spcPts val="1700"/>
                </a:lnSpc>
                <a:spcAft>
                  <a:spcPts val="1200"/>
                </a:spcAft>
              </a:pPr>
              <a:r>
                <a:rPr lang="en-US" altLang="ko-KR" sz="1200" b="1" dirty="0">
                  <a:solidFill>
                    <a:srgbClr val="000000"/>
                  </a:solidFill>
                  <a:latin typeface="나눔바른고딕" panose="020B0603020101020101" pitchFamily="50" charset="-127"/>
                </a:rPr>
                <a:t>❷ </a:t>
              </a:r>
              <a:r>
                <a:rPr lang="ko-KR" altLang="en-US" sz="1200" b="1" dirty="0">
                  <a:solidFill>
                    <a:srgbClr val="000000"/>
                  </a:solidFill>
                  <a:latin typeface="나눔바른고딕" panose="020B0603020101020101" pitchFamily="50" charset="-127"/>
                </a:rPr>
                <a:t>정보가 빠르게 퍼지며</a:t>
              </a:r>
              <a:r>
                <a:rPr lang="en-US" altLang="ko-KR" sz="1200" b="1" dirty="0">
                  <a:solidFill>
                    <a:srgbClr val="000000"/>
                  </a:solidFill>
                  <a:latin typeface="나눔바른고딕" panose="020B0603020101020101" pitchFamily="50" charset="-127"/>
                </a:rPr>
                <a:t>,</a:t>
              </a:r>
            </a:p>
            <a:p>
              <a:pPr marL="190500" indent="-190500">
                <a:lnSpc>
                  <a:spcPts val="1700"/>
                </a:lnSpc>
              </a:pPr>
              <a:r>
                <a:rPr lang="en-US" altLang="ko-KR" sz="1200" b="1" dirty="0">
                  <a:solidFill>
                    <a:srgbClr val="000000"/>
                  </a:solidFill>
                  <a:latin typeface="나눔바른고딕" panose="020B0603020101020101" pitchFamily="50" charset="-127"/>
                </a:rPr>
                <a:t>❸ </a:t>
              </a:r>
              <a:r>
                <a:rPr lang="ko-KR" altLang="en-US" sz="1200" b="1" dirty="0">
                  <a:solidFill>
                    <a:srgbClr val="000000"/>
                  </a:solidFill>
                  <a:latin typeface="나눔바른고딕" panose="020B0603020101020101" pitchFamily="50" charset="-127"/>
                </a:rPr>
                <a:t>한 번 퍼진 정보를</a:t>
              </a:r>
              <a:br>
                <a:rPr lang="en-US" altLang="ko-KR" sz="1200" b="1" dirty="0">
                  <a:solidFill>
                    <a:srgbClr val="000000"/>
                  </a:solidFill>
                  <a:latin typeface="나눔바른고딕" panose="020B0603020101020101" pitchFamily="50" charset="-127"/>
                </a:rPr>
              </a:br>
              <a:r>
                <a:rPr lang="ko-KR" altLang="en-US" sz="1200" b="1" dirty="0">
                  <a:solidFill>
                    <a:srgbClr val="000000"/>
                  </a:solidFill>
                  <a:latin typeface="나눔바른고딕" panose="020B0603020101020101" pitchFamily="50" charset="-127"/>
                </a:rPr>
                <a:t>완전히 삭제하는 것이</a:t>
              </a:r>
              <a:br>
                <a:rPr lang="en-US" altLang="ko-KR" sz="1200" b="1" dirty="0">
                  <a:solidFill>
                    <a:srgbClr val="000000"/>
                  </a:solidFill>
                  <a:latin typeface="나눔바른고딕" panose="020B0603020101020101" pitchFamily="50" charset="-127"/>
                </a:rPr>
              </a:br>
              <a:r>
                <a:rPr lang="ko-KR" altLang="en-US" sz="1200" b="1" dirty="0">
                  <a:solidFill>
                    <a:srgbClr val="000000"/>
                  </a:solidFill>
                  <a:latin typeface="나눔바른고딕" panose="020B0603020101020101" pitchFamily="50" charset="-127"/>
                </a:rPr>
                <a:t>불가능한 온라인</a:t>
              </a:r>
              <a:br>
                <a:rPr lang="en-US" altLang="ko-KR" sz="1200" b="1" dirty="0">
                  <a:solidFill>
                    <a:srgbClr val="000000"/>
                  </a:solidFill>
                  <a:latin typeface="나눔바른고딕" panose="020B0603020101020101" pitchFamily="50" charset="-127"/>
                </a:rPr>
              </a:br>
              <a:r>
                <a:rPr lang="ko-KR" altLang="en-US" sz="1200" b="1" dirty="0">
                  <a:solidFill>
                    <a:srgbClr val="000000"/>
                  </a:solidFill>
                  <a:latin typeface="나눔바른고딕" panose="020B0603020101020101" pitchFamily="50" charset="-127"/>
                </a:rPr>
                <a:t>공간에서</a:t>
              </a:r>
              <a:endParaRPr lang="ko-KR" altLang="en-US" sz="1200" dirty="0"/>
            </a:p>
          </p:txBody>
        </p:sp>
        <p:sp>
          <p:nvSpPr>
            <p:cNvPr id="39" name="직사각형 38">
              <a:extLst>
                <a:ext uri="{FF2B5EF4-FFF2-40B4-BE49-F238E27FC236}">
                  <a16:creationId xmlns:a16="http://schemas.microsoft.com/office/drawing/2014/main" id="{38DE7B63-AFD7-4557-904F-A92C88841BCF}"/>
                </a:ext>
              </a:extLst>
            </p:cNvPr>
            <p:cNvSpPr/>
            <p:nvPr/>
          </p:nvSpPr>
          <p:spPr>
            <a:xfrm>
              <a:off x="4759921" y="3266869"/>
              <a:ext cx="1739579" cy="11725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90500" indent="-190500">
                <a:lnSpc>
                  <a:spcPts val="1700"/>
                </a:lnSpc>
                <a:spcAft>
                  <a:spcPts val="1200"/>
                </a:spcAft>
              </a:pPr>
              <a:r>
                <a:rPr lang="ko-KR" altLang="en-US" sz="1200" b="1" dirty="0">
                  <a:solidFill>
                    <a:srgbClr val="000000"/>
                  </a:solidFill>
                  <a:latin typeface="나눔바른고딕" panose="020B0603020101020101" pitchFamily="50" charset="-127"/>
                </a:rPr>
                <a:t>❹ 피해자의 동의 없이</a:t>
              </a:r>
              <a:br>
                <a:rPr lang="en-US" altLang="ko-KR" sz="1200" b="1" dirty="0">
                  <a:solidFill>
                    <a:srgbClr val="000000"/>
                  </a:solidFill>
                  <a:latin typeface="나눔바른고딕" panose="020B0603020101020101" pitchFamily="50" charset="-127"/>
                </a:rPr>
              </a:br>
              <a:r>
                <a:rPr lang="ko-KR" altLang="en-US" sz="1200" b="1" dirty="0">
                  <a:solidFill>
                    <a:srgbClr val="000000"/>
                  </a:solidFill>
                  <a:latin typeface="나눔바른고딕" panose="020B0603020101020101" pitchFamily="50" charset="-127"/>
                </a:rPr>
                <a:t>피해자의 사생활</a:t>
              </a:r>
              <a:r>
                <a:rPr lang="en-US" altLang="ko-KR" sz="1200" b="1" dirty="0">
                  <a:solidFill>
                    <a:srgbClr val="000000"/>
                  </a:solidFill>
                  <a:latin typeface="나눔바른고딕" panose="020B0603020101020101" pitchFamily="50" charset="-127"/>
                </a:rPr>
                <a:t>,</a:t>
              </a:r>
              <a:br>
                <a:rPr lang="en-US" altLang="ko-KR" sz="1200" b="1" dirty="0">
                  <a:solidFill>
                    <a:srgbClr val="000000"/>
                  </a:solidFill>
                  <a:latin typeface="나눔바른고딕" panose="020B0603020101020101" pitchFamily="50" charset="-127"/>
                </a:rPr>
              </a:br>
              <a:r>
                <a:rPr lang="ko-KR" altLang="en-US" sz="1200" b="1" dirty="0">
                  <a:solidFill>
                    <a:srgbClr val="000000"/>
                  </a:solidFill>
                  <a:latin typeface="나눔바른고딕" panose="020B0603020101020101" pitchFamily="50" charset="-127"/>
                </a:rPr>
                <a:t>개인정보를 영상</a:t>
              </a:r>
              <a:r>
                <a:rPr lang="en-US" altLang="ko-KR" sz="1200" b="1" dirty="0">
                  <a:solidFill>
                    <a:srgbClr val="000000"/>
                  </a:solidFill>
                  <a:latin typeface="나눔바른고딕" panose="020B0603020101020101" pitchFamily="50" charset="-127"/>
                </a:rPr>
                <a:t>/</a:t>
              </a:r>
              <a:r>
                <a:rPr lang="ko-KR" altLang="en-US" sz="1200" b="1" dirty="0">
                  <a:solidFill>
                    <a:srgbClr val="000000"/>
                  </a:solidFill>
                  <a:latin typeface="나눔바른고딕" panose="020B0603020101020101" pitchFamily="50" charset="-127"/>
                </a:rPr>
                <a:t>사진</a:t>
              </a:r>
              <a:br>
                <a:rPr lang="en-US" altLang="ko-KR" sz="1200" b="1" dirty="0">
                  <a:solidFill>
                    <a:srgbClr val="000000"/>
                  </a:solidFill>
                  <a:latin typeface="나눔바른고딕" panose="020B0603020101020101" pitchFamily="50" charset="-127"/>
                </a:rPr>
              </a:br>
              <a:r>
                <a:rPr lang="ko-KR" altLang="en-US" sz="1200" b="1" dirty="0">
                  <a:solidFill>
                    <a:srgbClr val="000000"/>
                  </a:solidFill>
                  <a:latin typeface="나눔바른고딕" panose="020B0603020101020101" pitchFamily="50" charset="-127"/>
                </a:rPr>
                <a:t>으로 만들거나 다른</a:t>
              </a:r>
              <a:br>
                <a:rPr lang="en-US" altLang="ko-KR" sz="1200" b="1" dirty="0">
                  <a:solidFill>
                    <a:srgbClr val="000000"/>
                  </a:solidFill>
                  <a:latin typeface="나눔바른고딕" panose="020B0603020101020101" pitchFamily="50" charset="-127"/>
                </a:rPr>
              </a:br>
              <a:r>
                <a:rPr lang="ko-KR" altLang="en-US" sz="1200" b="1" dirty="0">
                  <a:solidFill>
                    <a:srgbClr val="000000"/>
                  </a:solidFill>
                  <a:latin typeface="나눔바른고딕" panose="020B0603020101020101" pitchFamily="50" charset="-127"/>
                </a:rPr>
                <a:t>사람에게 퍼트려서</a:t>
              </a:r>
              <a:r>
                <a:rPr lang="en-US" altLang="ko-KR" sz="1200" b="1" dirty="0">
                  <a:solidFill>
                    <a:srgbClr val="000000"/>
                  </a:solidFill>
                  <a:latin typeface="나눔바른고딕" panose="020B0603020101020101" pitchFamily="50" charset="-127"/>
                </a:rPr>
                <a:t>,</a:t>
              </a:r>
              <a:endParaRPr lang="ko-KR" altLang="en-US" sz="1200" dirty="0"/>
            </a:p>
          </p:txBody>
        </p:sp>
        <p:sp>
          <p:nvSpPr>
            <p:cNvPr id="45" name="직사각형 44">
              <a:extLst>
                <a:ext uri="{FF2B5EF4-FFF2-40B4-BE49-F238E27FC236}">
                  <a16:creationId xmlns:a16="http://schemas.microsoft.com/office/drawing/2014/main" id="{6AB2B55A-0D9C-49E6-A94F-6BD1FFE504E6}"/>
                </a:ext>
              </a:extLst>
            </p:cNvPr>
            <p:cNvSpPr/>
            <p:nvPr/>
          </p:nvSpPr>
          <p:spPr>
            <a:xfrm>
              <a:off x="7133787" y="3266869"/>
              <a:ext cx="1726755" cy="5184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71450" indent="-171450">
                <a:lnSpc>
                  <a:spcPts val="1700"/>
                </a:lnSpc>
                <a:spcAft>
                  <a:spcPts val="1200"/>
                </a:spcAft>
              </a:pPr>
              <a:r>
                <a:rPr lang="ko-KR" altLang="en-US" sz="1200" b="1" dirty="0">
                  <a:solidFill>
                    <a:srgbClr val="000000"/>
                  </a:solidFill>
                  <a:latin typeface="나눔바른고딕" panose="020B0603020101020101" pitchFamily="50" charset="-127"/>
                </a:rPr>
                <a:t>❺ 피해자의 몸과 마음을</a:t>
              </a:r>
              <a:br>
                <a:rPr lang="en-US" altLang="ko-KR" sz="1200" b="1" dirty="0">
                  <a:solidFill>
                    <a:srgbClr val="000000"/>
                  </a:solidFill>
                  <a:latin typeface="나눔바른고딕" panose="020B0603020101020101" pitchFamily="50" charset="-127"/>
                </a:rPr>
              </a:br>
              <a:r>
                <a:rPr lang="ko-KR" altLang="en-US" sz="1200" b="1" dirty="0">
                  <a:solidFill>
                    <a:srgbClr val="000000"/>
                  </a:solidFill>
                  <a:latin typeface="나눔바른고딕" panose="020B0603020101020101" pitchFamily="50" charset="-127"/>
                </a:rPr>
                <a:t>함부로 침범하는 것</a:t>
              </a:r>
              <a:endParaRPr lang="ko-KR" altLang="en-US" sz="1200" dirty="0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32074EC-2148-47F6-AFDE-FD40F6780199}"/>
              </a:ext>
            </a:extLst>
          </p:cNvPr>
          <p:cNvSpPr txBox="1"/>
          <p:nvPr/>
        </p:nvSpPr>
        <p:spPr>
          <a:xfrm>
            <a:off x="945846" y="1244803"/>
            <a:ext cx="7252306" cy="4770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ko-KR" altLang="en-US" sz="25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지난 시간에 배웠던 디지털 성폭력에 대해 기억해 보아요</a:t>
            </a:r>
          </a:p>
        </p:txBody>
      </p:sp>
    </p:spTree>
    <p:extLst>
      <p:ext uri="{BB962C8B-B14F-4D97-AF65-F5344CB8AC3E}">
        <p14:creationId xmlns:p14="http://schemas.microsoft.com/office/powerpoint/2010/main" val="33895653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>
            <a:extLst>
              <a:ext uri="{FF2B5EF4-FFF2-40B4-BE49-F238E27FC236}">
                <a16:creationId xmlns:a16="http://schemas.microsoft.com/office/drawing/2014/main" id="{D0610CBD-45D0-4746-9256-324221ACFD08}"/>
              </a:ext>
            </a:extLst>
          </p:cNvPr>
          <p:cNvGrpSpPr/>
          <p:nvPr/>
        </p:nvGrpSpPr>
        <p:grpSpPr>
          <a:xfrm>
            <a:off x="2151380" y="1747319"/>
            <a:ext cx="4841239" cy="4038046"/>
            <a:chOff x="2151380" y="1747319"/>
            <a:chExt cx="4841239" cy="4038046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FB791340-C10F-4E3C-B2E2-BBD68DEE3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380" y="1747319"/>
              <a:ext cx="4841239" cy="403804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57CCCBD-04C3-49E2-A583-29C504AF9143}"/>
                </a:ext>
              </a:extLst>
            </p:cNvPr>
            <p:cNvSpPr txBox="1"/>
            <p:nvPr/>
          </p:nvSpPr>
          <p:spPr>
            <a:xfrm>
              <a:off x="2906318" y="2527416"/>
              <a:ext cx="3331360" cy="1446550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ko-KR" altLang="en-US" sz="44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법이 알려주는</a:t>
              </a:r>
            </a:p>
            <a:p>
              <a:pPr algn="ctr"/>
              <a:r>
                <a:rPr lang="ko-KR" altLang="en-US" sz="44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디지털 성폭력</a:t>
              </a:r>
            </a:p>
          </p:txBody>
        </p:sp>
      </p:grp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1957B7D7-AE63-46E2-9539-2C3381C4B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651146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FA922870-7189-49B2-A938-A8E0256DC4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7751" y="782663"/>
            <a:ext cx="8146249" cy="5647943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6954EBB7-CCCA-40B2-8A87-5B0C6CA41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7</a:t>
            </a:fld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1D78EF-6EBE-418C-BEF5-0D025F1A3A3E}"/>
              </a:ext>
            </a:extLst>
          </p:cNvPr>
          <p:cNvSpPr txBox="1"/>
          <p:nvPr/>
        </p:nvSpPr>
        <p:spPr>
          <a:xfrm>
            <a:off x="2117589" y="388921"/>
            <a:ext cx="2656496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법이 알려주는 디지털 성폭력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A55212-9693-4C43-8C21-6F3916DDCAB2}"/>
              </a:ext>
            </a:extLst>
          </p:cNvPr>
          <p:cNvSpPr txBox="1"/>
          <p:nvPr/>
        </p:nvSpPr>
        <p:spPr>
          <a:xfrm>
            <a:off x="4626706" y="1469809"/>
            <a:ext cx="766557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참여형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4A6A0F-6DE4-4966-9775-4501CE0344D2}"/>
              </a:ext>
            </a:extLst>
          </p:cNvPr>
          <p:cNvSpPr txBox="1"/>
          <p:nvPr/>
        </p:nvSpPr>
        <p:spPr>
          <a:xfrm>
            <a:off x="6500315" y="2981785"/>
            <a:ext cx="766557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유포형</a:t>
            </a:r>
            <a:endParaRPr lang="en-US" altLang="ko-KR" sz="17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99BD6C-B947-4BF8-95BE-1E08A3D18B57}"/>
              </a:ext>
            </a:extLst>
          </p:cNvPr>
          <p:cNvSpPr txBox="1"/>
          <p:nvPr/>
        </p:nvSpPr>
        <p:spPr>
          <a:xfrm>
            <a:off x="4563979" y="5160886"/>
            <a:ext cx="766557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제작형</a:t>
            </a:r>
            <a:endParaRPr lang="en-US" altLang="ko-KR" sz="17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E156F2F-B3CD-4646-8A3D-81AE47B8FC73}"/>
              </a:ext>
            </a:extLst>
          </p:cNvPr>
          <p:cNvSpPr txBox="1"/>
          <p:nvPr/>
        </p:nvSpPr>
        <p:spPr>
          <a:xfrm>
            <a:off x="651587" y="3057070"/>
            <a:ext cx="3432350" cy="104900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>
              <a:lnSpc>
                <a:spcPts val="3800"/>
              </a:lnSpc>
            </a:pPr>
            <a:r>
              <a:rPr lang="ko-KR" altLang="en-US" sz="2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성폭력의</a:t>
            </a:r>
          </a:p>
          <a:p>
            <a:pPr>
              <a:lnSpc>
                <a:spcPts val="3800"/>
              </a:lnSpc>
            </a:pPr>
            <a:r>
              <a:rPr lang="ko-KR" altLang="en-US" sz="2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가해 유형을 알아보아요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407AB2-6EDD-400C-8104-CD206BDB9268}"/>
              </a:ext>
            </a:extLst>
          </p:cNvPr>
          <p:cNvSpPr txBox="1"/>
          <p:nvPr/>
        </p:nvSpPr>
        <p:spPr>
          <a:xfrm>
            <a:off x="7160521" y="1445780"/>
            <a:ext cx="766557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소비형</a:t>
            </a:r>
            <a:endParaRPr lang="en-US" altLang="ko-KR" sz="17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749465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6954EBB7-CCCA-40B2-8A87-5B0C6CA41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8</a:t>
            </a:fld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1D78EF-6EBE-418C-BEF5-0D025F1A3A3E}"/>
              </a:ext>
            </a:extLst>
          </p:cNvPr>
          <p:cNvSpPr txBox="1"/>
          <p:nvPr/>
        </p:nvSpPr>
        <p:spPr>
          <a:xfrm>
            <a:off x="2117589" y="388921"/>
            <a:ext cx="2656496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법이 알려주는 디지털 성폭력</a:t>
            </a:r>
          </a:p>
        </p:txBody>
      </p:sp>
      <p:grpSp>
        <p:nvGrpSpPr>
          <p:cNvPr id="71" name="그룹 70">
            <a:extLst>
              <a:ext uri="{FF2B5EF4-FFF2-40B4-BE49-F238E27FC236}">
                <a16:creationId xmlns:a16="http://schemas.microsoft.com/office/drawing/2014/main" id="{26BA2FDD-E7D5-402A-8435-34B53F6BEFCF}"/>
              </a:ext>
            </a:extLst>
          </p:cNvPr>
          <p:cNvGrpSpPr/>
          <p:nvPr/>
        </p:nvGrpSpPr>
        <p:grpSpPr>
          <a:xfrm>
            <a:off x="678494" y="1248073"/>
            <a:ext cx="7879239" cy="4336089"/>
            <a:chOff x="678494" y="1248073"/>
            <a:chExt cx="7879239" cy="433608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E156F2F-B3CD-4646-8A3D-81AE47B8FC73}"/>
                </a:ext>
              </a:extLst>
            </p:cNvPr>
            <p:cNvSpPr txBox="1"/>
            <p:nvPr/>
          </p:nvSpPr>
          <p:spPr>
            <a:xfrm>
              <a:off x="2350986" y="1248073"/>
              <a:ext cx="4846198" cy="521297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>
                <a:lnSpc>
                  <a:spcPts val="3500"/>
                </a:lnSpc>
              </a:pPr>
              <a:r>
                <a:rPr lang="ko-KR" altLang="en-US" sz="24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동의 없는 ○○은 디지털 성폭력입니다</a:t>
              </a:r>
            </a:p>
          </p:txBody>
        </p:sp>
        <p:grpSp>
          <p:nvGrpSpPr>
            <p:cNvPr id="70" name="그룹 69">
              <a:extLst>
                <a:ext uri="{FF2B5EF4-FFF2-40B4-BE49-F238E27FC236}">
                  <a16:creationId xmlns:a16="http://schemas.microsoft.com/office/drawing/2014/main" id="{EC7686AF-1B3B-4E5A-AC2A-01B5738D2B7C}"/>
                </a:ext>
              </a:extLst>
            </p:cNvPr>
            <p:cNvGrpSpPr/>
            <p:nvPr/>
          </p:nvGrpSpPr>
          <p:grpSpPr>
            <a:xfrm>
              <a:off x="678494" y="2106272"/>
              <a:ext cx="7879239" cy="3477890"/>
              <a:chOff x="678494" y="2106272"/>
              <a:chExt cx="7879239" cy="3477890"/>
            </a:xfrm>
          </p:grpSpPr>
          <p:grpSp>
            <p:nvGrpSpPr>
              <p:cNvPr id="69" name="그룹 68">
                <a:extLst>
                  <a:ext uri="{FF2B5EF4-FFF2-40B4-BE49-F238E27FC236}">
                    <a16:creationId xmlns:a16="http://schemas.microsoft.com/office/drawing/2014/main" id="{8214F01D-CE7E-4829-A4E0-BA0D627E557F}"/>
                  </a:ext>
                </a:extLst>
              </p:cNvPr>
              <p:cNvGrpSpPr/>
              <p:nvPr/>
            </p:nvGrpSpPr>
            <p:grpSpPr>
              <a:xfrm>
                <a:off x="6439845" y="3255478"/>
                <a:ext cx="2117888" cy="961503"/>
                <a:chOff x="6439845" y="3255478"/>
                <a:chExt cx="2117888" cy="961503"/>
              </a:xfrm>
            </p:grpSpPr>
            <p:sp>
              <p:nvSpPr>
                <p:cNvPr id="45" name="직사각형 44">
                  <a:extLst>
                    <a:ext uri="{FF2B5EF4-FFF2-40B4-BE49-F238E27FC236}">
                      <a16:creationId xmlns:a16="http://schemas.microsoft.com/office/drawing/2014/main" id="{A88B3FB0-8D1F-45C8-A398-F0EE958DD1FE}"/>
                    </a:ext>
                  </a:extLst>
                </p:cNvPr>
                <p:cNvSpPr/>
                <p:nvPr/>
              </p:nvSpPr>
              <p:spPr>
                <a:xfrm>
                  <a:off x="6439845" y="3293651"/>
                  <a:ext cx="2117888" cy="92333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ko-KR" altLang="en-US" sz="2700" b="1" dirty="0"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디지털 성폭력</a:t>
                  </a:r>
                  <a:br>
                    <a:rPr lang="en-US" altLang="ko-KR" sz="2700" b="1" dirty="0"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</a:br>
                  <a:r>
                    <a:rPr lang="ko-KR" altLang="en-US" sz="2700" b="1" dirty="0"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입니다</a:t>
                  </a:r>
                  <a:endParaRPr lang="ko-KR" altLang="en-US" sz="2700" dirty="0"/>
                </a:p>
              </p:txBody>
            </p:sp>
            <p:sp>
              <p:nvSpPr>
                <p:cNvPr id="47" name="타원 46">
                  <a:extLst>
                    <a:ext uri="{FF2B5EF4-FFF2-40B4-BE49-F238E27FC236}">
                      <a16:creationId xmlns:a16="http://schemas.microsoft.com/office/drawing/2014/main" id="{25A82E6A-2A42-4F4E-ACD3-B8C99204B872}"/>
                    </a:ext>
                  </a:extLst>
                </p:cNvPr>
                <p:cNvSpPr/>
                <p:nvPr/>
              </p:nvSpPr>
              <p:spPr>
                <a:xfrm>
                  <a:off x="6666818" y="3255478"/>
                  <a:ext cx="54321" cy="54321"/>
                </a:xfrm>
                <a:prstGeom prst="ellipse">
                  <a:avLst/>
                </a:prstGeom>
                <a:solidFill>
                  <a:srgbClr val="FAC03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8" name="타원 47">
                  <a:extLst>
                    <a:ext uri="{FF2B5EF4-FFF2-40B4-BE49-F238E27FC236}">
                      <a16:creationId xmlns:a16="http://schemas.microsoft.com/office/drawing/2014/main" id="{1963C3FE-88FB-4C74-9616-5FE627094E67}"/>
                    </a:ext>
                  </a:extLst>
                </p:cNvPr>
                <p:cNvSpPr/>
                <p:nvPr/>
              </p:nvSpPr>
              <p:spPr>
                <a:xfrm>
                  <a:off x="6959581" y="3255478"/>
                  <a:ext cx="54321" cy="54321"/>
                </a:xfrm>
                <a:prstGeom prst="ellipse">
                  <a:avLst/>
                </a:prstGeom>
                <a:solidFill>
                  <a:srgbClr val="FAC03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9" name="타원 48">
                  <a:extLst>
                    <a:ext uri="{FF2B5EF4-FFF2-40B4-BE49-F238E27FC236}">
                      <a16:creationId xmlns:a16="http://schemas.microsoft.com/office/drawing/2014/main" id="{3E783CEC-E070-4311-8C5A-FB4D1BD35A63}"/>
                    </a:ext>
                  </a:extLst>
                </p:cNvPr>
                <p:cNvSpPr/>
                <p:nvPr/>
              </p:nvSpPr>
              <p:spPr>
                <a:xfrm>
                  <a:off x="7249162" y="3255478"/>
                  <a:ext cx="54321" cy="54321"/>
                </a:xfrm>
                <a:prstGeom prst="ellipse">
                  <a:avLst/>
                </a:prstGeom>
                <a:solidFill>
                  <a:srgbClr val="FAC03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0" name="타원 49">
                  <a:extLst>
                    <a:ext uri="{FF2B5EF4-FFF2-40B4-BE49-F238E27FC236}">
                      <a16:creationId xmlns:a16="http://schemas.microsoft.com/office/drawing/2014/main" id="{14485547-E17F-4943-86D6-F43562E800B1}"/>
                    </a:ext>
                  </a:extLst>
                </p:cNvPr>
                <p:cNvSpPr/>
                <p:nvPr/>
              </p:nvSpPr>
              <p:spPr>
                <a:xfrm>
                  <a:off x="7657178" y="3255478"/>
                  <a:ext cx="54321" cy="54321"/>
                </a:xfrm>
                <a:prstGeom prst="ellipse">
                  <a:avLst/>
                </a:prstGeom>
                <a:solidFill>
                  <a:srgbClr val="FAC03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1" name="타원 50">
                  <a:extLst>
                    <a:ext uri="{FF2B5EF4-FFF2-40B4-BE49-F238E27FC236}">
                      <a16:creationId xmlns:a16="http://schemas.microsoft.com/office/drawing/2014/main" id="{7A63615B-4782-40E4-91D3-C10143DAD4ED}"/>
                    </a:ext>
                  </a:extLst>
                </p:cNvPr>
                <p:cNvSpPr/>
                <p:nvPr/>
              </p:nvSpPr>
              <p:spPr>
                <a:xfrm>
                  <a:off x="7955020" y="3255478"/>
                  <a:ext cx="54321" cy="54321"/>
                </a:xfrm>
                <a:prstGeom prst="ellipse">
                  <a:avLst/>
                </a:prstGeom>
                <a:solidFill>
                  <a:srgbClr val="FAC03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2" name="타원 51">
                  <a:extLst>
                    <a:ext uri="{FF2B5EF4-FFF2-40B4-BE49-F238E27FC236}">
                      <a16:creationId xmlns:a16="http://schemas.microsoft.com/office/drawing/2014/main" id="{040CADD2-EE47-417B-8432-F4F680A8C786}"/>
                    </a:ext>
                  </a:extLst>
                </p:cNvPr>
                <p:cNvSpPr/>
                <p:nvPr/>
              </p:nvSpPr>
              <p:spPr>
                <a:xfrm>
                  <a:off x="8259891" y="3255478"/>
                  <a:ext cx="54321" cy="54321"/>
                </a:xfrm>
                <a:prstGeom prst="ellipse">
                  <a:avLst/>
                </a:prstGeom>
                <a:solidFill>
                  <a:srgbClr val="FAC03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grpSp>
            <p:nvGrpSpPr>
              <p:cNvPr id="66" name="그룹 65">
                <a:extLst>
                  <a:ext uri="{FF2B5EF4-FFF2-40B4-BE49-F238E27FC236}">
                    <a16:creationId xmlns:a16="http://schemas.microsoft.com/office/drawing/2014/main" id="{B79B0D98-00CC-437D-BC78-4479CE688AA3}"/>
                  </a:ext>
                </a:extLst>
              </p:cNvPr>
              <p:cNvGrpSpPr/>
              <p:nvPr/>
            </p:nvGrpSpPr>
            <p:grpSpPr>
              <a:xfrm>
                <a:off x="678494" y="2106272"/>
                <a:ext cx="5541811" cy="3477890"/>
                <a:chOff x="678494" y="2106272"/>
                <a:chExt cx="5541811" cy="3477890"/>
              </a:xfrm>
            </p:grpSpPr>
            <p:grpSp>
              <p:nvGrpSpPr>
                <p:cNvPr id="42" name="그룹 41">
                  <a:extLst>
                    <a:ext uri="{FF2B5EF4-FFF2-40B4-BE49-F238E27FC236}">
                      <a16:creationId xmlns:a16="http://schemas.microsoft.com/office/drawing/2014/main" id="{983240CD-278F-4E58-A10E-00C3BE6B6D2F}"/>
                    </a:ext>
                  </a:extLst>
                </p:cNvPr>
                <p:cNvGrpSpPr/>
                <p:nvPr/>
              </p:nvGrpSpPr>
              <p:grpSpPr>
                <a:xfrm>
                  <a:off x="678494" y="2106272"/>
                  <a:ext cx="3940802" cy="997786"/>
                  <a:chOff x="678494" y="2106272"/>
                  <a:chExt cx="3940802" cy="997786"/>
                </a:xfrm>
              </p:grpSpPr>
              <p:sp>
                <p:nvSpPr>
                  <p:cNvPr id="38" name="사각형: 둥근 모서리 37">
                    <a:extLst>
                      <a:ext uri="{FF2B5EF4-FFF2-40B4-BE49-F238E27FC236}">
                        <a16:creationId xmlns:a16="http://schemas.microsoft.com/office/drawing/2014/main" id="{09A200C0-6A2E-4CCB-9B75-E3665F7F0778}"/>
                      </a:ext>
                    </a:extLst>
                  </p:cNvPr>
                  <p:cNvSpPr/>
                  <p:nvPr/>
                </p:nvSpPr>
                <p:spPr>
                  <a:xfrm>
                    <a:off x="1181415" y="2784150"/>
                    <a:ext cx="3430747" cy="319908"/>
                  </a:xfrm>
                  <a:prstGeom prst="roundRect">
                    <a:avLst>
                      <a:gd name="adj" fmla="val 37359"/>
                    </a:avLst>
                  </a:prstGeom>
                  <a:solidFill>
                    <a:srgbClr val="D1D2D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grpSp>
                <p:nvGrpSpPr>
                  <p:cNvPr id="6" name="그룹 5">
                    <a:extLst>
                      <a:ext uri="{FF2B5EF4-FFF2-40B4-BE49-F238E27FC236}">
                        <a16:creationId xmlns:a16="http://schemas.microsoft.com/office/drawing/2014/main" id="{E8DF8A18-1054-40CC-9ECA-3D8F8E522A99}"/>
                      </a:ext>
                    </a:extLst>
                  </p:cNvPr>
                  <p:cNvGrpSpPr/>
                  <p:nvPr/>
                </p:nvGrpSpPr>
                <p:grpSpPr>
                  <a:xfrm>
                    <a:off x="678494" y="2106272"/>
                    <a:ext cx="3573395" cy="621324"/>
                    <a:chOff x="678494" y="2393071"/>
                    <a:chExt cx="3573395" cy="621324"/>
                  </a:xfrm>
                </p:grpSpPr>
                <p:pic>
                  <p:nvPicPr>
                    <p:cNvPr id="24" name="그림 23">
                      <a:extLst>
                        <a:ext uri="{FF2B5EF4-FFF2-40B4-BE49-F238E27FC236}">
                          <a16:creationId xmlns:a16="http://schemas.microsoft.com/office/drawing/2014/main" id="{01316E7E-43C1-4644-828F-94DF53695E2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78494" y="2511474"/>
                      <a:ext cx="502921" cy="502921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25" name="TextBox 24">
                      <a:extLst>
                        <a:ext uri="{FF2B5EF4-FFF2-40B4-BE49-F238E27FC236}">
                          <a16:creationId xmlns:a16="http://schemas.microsoft.com/office/drawing/2014/main" id="{24873A00-A111-4900-8968-EDA6598F5FC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81415" y="2393071"/>
                      <a:ext cx="3070474" cy="62132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 anchor="ctr" anchorCtr="0">
                      <a:spAutoFit/>
                    </a:bodyPr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ko-KR" altLang="en-US" sz="2500" b="1" dirty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동의 없는 촬영은</a:t>
                      </a:r>
                      <a:r>
                        <a:rPr lang="en-US" altLang="ko-KR" sz="2500" b="1" dirty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?</a:t>
                      </a:r>
                      <a:endParaRPr lang="ko-KR" altLang="en-US" sz="2500" b="1" dirty="0"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p:txBody>
                </p:sp>
              </p:grpSp>
              <p:sp>
                <p:nvSpPr>
                  <p:cNvPr id="32" name="직사각형 31">
                    <a:extLst>
                      <a:ext uri="{FF2B5EF4-FFF2-40B4-BE49-F238E27FC236}">
                        <a16:creationId xmlns:a16="http://schemas.microsoft.com/office/drawing/2014/main" id="{EA19A39D-9DD7-463D-9B6C-6CFCD8DFEEC3}"/>
                      </a:ext>
                    </a:extLst>
                  </p:cNvPr>
                  <p:cNvSpPr/>
                  <p:nvPr/>
                </p:nvSpPr>
                <p:spPr>
                  <a:xfrm>
                    <a:off x="1188549" y="2781246"/>
                    <a:ext cx="3430747" cy="30777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ko-KR" altLang="en-US" sz="1400" dirty="0">
                        <a:solidFill>
                          <a:srgbClr val="000000"/>
                        </a:solidFill>
                        <a:latin typeface="나눔바른고딕" panose="020B0603020101020101" pitchFamily="50" charset="-127"/>
                      </a:rPr>
                      <a:t>성폭력범죄의 처벌 등에 관한 특례법 제</a:t>
                    </a:r>
                    <a:r>
                      <a:rPr lang="en-US" altLang="ko-KR" sz="1400" dirty="0">
                        <a:solidFill>
                          <a:srgbClr val="000000"/>
                        </a:solidFill>
                        <a:latin typeface="나눔바른고딕" panose="020B0603020101020101" pitchFamily="50" charset="-127"/>
                      </a:rPr>
                      <a:t>14</a:t>
                    </a:r>
                    <a:r>
                      <a:rPr lang="ko-KR" altLang="en-US" sz="1400" dirty="0">
                        <a:solidFill>
                          <a:srgbClr val="000000"/>
                        </a:solidFill>
                        <a:latin typeface="나눔바른고딕" panose="020B0603020101020101" pitchFamily="50" charset="-127"/>
                      </a:rPr>
                      <a:t>조</a:t>
                    </a:r>
                    <a:endParaRPr lang="ko-KR" altLang="en-US" sz="1400" dirty="0"/>
                  </a:p>
                </p:txBody>
              </p:sp>
            </p:grpSp>
            <p:grpSp>
              <p:nvGrpSpPr>
                <p:cNvPr id="41" name="그룹 40">
                  <a:extLst>
                    <a:ext uri="{FF2B5EF4-FFF2-40B4-BE49-F238E27FC236}">
                      <a16:creationId xmlns:a16="http://schemas.microsoft.com/office/drawing/2014/main" id="{1A3D72E2-0035-4EA3-878F-B7E3761F2C37}"/>
                    </a:ext>
                  </a:extLst>
                </p:cNvPr>
                <p:cNvGrpSpPr/>
                <p:nvPr/>
              </p:nvGrpSpPr>
              <p:grpSpPr>
                <a:xfrm>
                  <a:off x="678494" y="3349158"/>
                  <a:ext cx="3940802" cy="999061"/>
                  <a:chOff x="678494" y="3349158"/>
                  <a:chExt cx="3940802" cy="999061"/>
                </a:xfrm>
              </p:grpSpPr>
              <p:sp>
                <p:nvSpPr>
                  <p:cNvPr id="35" name="사각형: 둥근 모서리 34">
                    <a:extLst>
                      <a:ext uri="{FF2B5EF4-FFF2-40B4-BE49-F238E27FC236}">
                        <a16:creationId xmlns:a16="http://schemas.microsoft.com/office/drawing/2014/main" id="{60A3C2BB-855F-4757-B167-46AD79355591}"/>
                      </a:ext>
                    </a:extLst>
                  </p:cNvPr>
                  <p:cNvSpPr/>
                  <p:nvPr/>
                </p:nvSpPr>
                <p:spPr>
                  <a:xfrm>
                    <a:off x="1181415" y="4028311"/>
                    <a:ext cx="3430747" cy="319908"/>
                  </a:xfrm>
                  <a:prstGeom prst="roundRect">
                    <a:avLst>
                      <a:gd name="adj" fmla="val 37359"/>
                    </a:avLst>
                  </a:prstGeom>
                  <a:solidFill>
                    <a:srgbClr val="D1D2D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grpSp>
                <p:nvGrpSpPr>
                  <p:cNvPr id="8" name="그룹 7">
                    <a:extLst>
                      <a:ext uri="{FF2B5EF4-FFF2-40B4-BE49-F238E27FC236}">
                        <a16:creationId xmlns:a16="http://schemas.microsoft.com/office/drawing/2014/main" id="{80A1D525-7D6B-4C71-80EE-E05BCB901A8B}"/>
                      </a:ext>
                    </a:extLst>
                  </p:cNvPr>
                  <p:cNvGrpSpPr/>
                  <p:nvPr/>
                </p:nvGrpSpPr>
                <p:grpSpPr>
                  <a:xfrm>
                    <a:off x="678494" y="3349158"/>
                    <a:ext cx="3573395" cy="621324"/>
                    <a:chOff x="678494" y="3222282"/>
                    <a:chExt cx="3573395" cy="621324"/>
                  </a:xfrm>
                </p:grpSpPr>
                <p:sp>
                  <p:nvSpPr>
                    <p:cNvPr id="26" name="TextBox 25">
                      <a:extLst>
                        <a:ext uri="{FF2B5EF4-FFF2-40B4-BE49-F238E27FC236}">
                          <a16:creationId xmlns:a16="http://schemas.microsoft.com/office/drawing/2014/main" id="{6BDEAB4C-9946-41C4-B448-33B5E04D25F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81415" y="3222282"/>
                      <a:ext cx="3070474" cy="62132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 anchor="ctr" anchorCtr="0">
                      <a:spAutoFit/>
                    </a:bodyPr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ko-KR" altLang="en-US" sz="2500" b="1" dirty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동의 없는 공유는</a:t>
                      </a:r>
                      <a:r>
                        <a:rPr lang="en-US" altLang="ko-KR" sz="2500" b="1" dirty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?</a:t>
                      </a:r>
                      <a:endParaRPr lang="ko-KR" altLang="en-US" sz="2500" b="1" dirty="0"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p:txBody>
                </p:sp>
                <p:pic>
                  <p:nvPicPr>
                    <p:cNvPr id="27" name="그림 26">
                      <a:extLst>
                        <a:ext uri="{FF2B5EF4-FFF2-40B4-BE49-F238E27FC236}">
                          <a16:creationId xmlns:a16="http://schemas.microsoft.com/office/drawing/2014/main" id="{7866ACB0-10ED-4C08-9D25-FBB99795299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78494" y="3340685"/>
                      <a:ext cx="502921" cy="502921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33" name="직사각형 32">
                    <a:extLst>
                      <a:ext uri="{FF2B5EF4-FFF2-40B4-BE49-F238E27FC236}">
                        <a16:creationId xmlns:a16="http://schemas.microsoft.com/office/drawing/2014/main" id="{E5E44445-3B3E-44AE-9F5E-D4A627C85255}"/>
                      </a:ext>
                    </a:extLst>
                  </p:cNvPr>
                  <p:cNvSpPr/>
                  <p:nvPr/>
                </p:nvSpPr>
                <p:spPr>
                  <a:xfrm>
                    <a:off x="1188549" y="4036876"/>
                    <a:ext cx="3430747" cy="30777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ko-KR" altLang="en-US" sz="1400" dirty="0">
                        <a:solidFill>
                          <a:srgbClr val="000000"/>
                        </a:solidFill>
                        <a:latin typeface="나눔바른고딕" panose="020B0603020101020101" pitchFamily="50" charset="-127"/>
                      </a:rPr>
                      <a:t>성폭력범죄의 처벌 등에 관한 특례법 제</a:t>
                    </a:r>
                    <a:r>
                      <a:rPr lang="en-US" altLang="ko-KR" sz="1400" dirty="0">
                        <a:solidFill>
                          <a:srgbClr val="000000"/>
                        </a:solidFill>
                        <a:latin typeface="나눔바른고딕" panose="020B0603020101020101" pitchFamily="50" charset="-127"/>
                      </a:rPr>
                      <a:t>14</a:t>
                    </a:r>
                    <a:r>
                      <a:rPr lang="ko-KR" altLang="en-US" sz="1400" dirty="0">
                        <a:solidFill>
                          <a:srgbClr val="000000"/>
                        </a:solidFill>
                        <a:latin typeface="나눔바른고딕" panose="020B0603020101020101" pitchFamily="50" charset="-127"/>
                      </a:rPr>
                      <a:t>조</a:t>
                    </a:r>
                    <a:endParaRPr lang="ko-KR" altLang="en-US" sz="1400" dirty="0"/>
                  </a:p>
                </p:txBody>
              </p:sp>
            </p:grpSp>
            <p:grpSp>
              <p:nvGrpSpPr>
                <p:cNvPr id="40" name="그룹 39">
                  <a:extLst>
                    <a:ext uri="{FF2B5EF4-FFF2-40B4-BE49-F238E27FC236}">
                      <a16:creationId xmlns:a16="http://schemas.microsoft.com/office/drawing/2014/main" id="{78C55AF7-8979-48B2-8D96-DFBC720A21A6}"/>
                    </a:ext>
                  </a:extLst>
                </p:cNvPr>
                <p:cNvGrpSpPr/>
                <p:nvPr/>
              </p:nvGrpSpPr>
              <p:grpSpPr>
                <a:xfrm>
                  <a:off x="678494" y="4592044"/>
                  <a:ext cx="4285921" cy="992118"/>
                  <a:chOff x="678494" y="4592044"/>
                  <a:chExt cx="4285921" cy="992118"/>
                </a:xfrm>
              </p:grpSpPr>
              <p:sp>
                <p:nvSpPr>
                  <p:cNvPr id="39" name="사각형: 둥근 모서리 38">
                    <a:extLst>
                      <a:ext uri="{FF2B5EF4-FFF2-40B4-BE49-F238E27FC236}">
                        <a16:creationId xmlns:a16="http://schemas.microsoft.com/office/drawing/2014/main" id="{457006CC-A135-4459-A249-F26BDA443F32}"/>
                      </a:ext>
                    </a:extLst>
                  </p:cNvPr>
                  <p:cNvSpPr/>
                  <p:nvPr/>
                </p:nvSpPr>
                <p:spPr>
                  <a:xfrm>
                    <a:off x="1181415" y="5264253"/>
                    <a:ext cx="3764894" cy="319908"/>
                  </a:xfrm>
                  <a:prstGeom prst="roundRect">
                    <a:avLst>
                      <a:gd name="adj" fmla="val 37359"/>
                    </a:avLst>
                  </a:prstGeom>
                  <a:solidFill>
                    <a:srgbClr val="D1D2D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grpSp>
                <p:nvGrpSpPr>
                  <p:cNvPr id="11" name="그룹 10">
                    <a:extLst>
                      <a:ext uri="{FF2B5EF4-FFF2-40B4-BE49-F238E27FC236}">
                        <a16:creationId xmlns:a16="http://schemas.microsoft.com/office/drawing/2014/main" id="{1BAAAEB2-EE1D-4432-9084-C47D20D7FCC6}"/>
                      </a:ext>
                    </a:extLst>
                  </p:cNvPr>
                  <p:cNvGrpSpPr/>
                  <p:nvPr/>
                </p:nvGrpSpPr>
                <p:grpSpPr>
                  <a:xfrm>
                    <a:off x="678494" y="4592044"/>
                    <a:ext cx="3573395" cy="629889"/>
                    <a:chOff x="678494" y="4131139"/>
                    <a:chExt cx="3573395" cy="629889"/>
                  </a:xfrm>
                </p:grpSpPr>
                <p:sp>
                  <p:nvSpPr>
                    <p:cNvPr id="29" name="TextBox 28">
                      <a:extLst>
                        <a:ext uri="{FF2B5EF4-FFF2-40B4-BE49-F238E27FC236}">
                          <a16:creationId xmlns:a16="http://schemas.microsoft.com/office/drawing/2014/main" id="{0B76ACD4-D4C5-412E-81E9-19635944067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81415" y="4131139"/>
                      <a:ext cx="3070474" cy="62132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 anchor="ctr" anchorCtr="0">
                      <a:spAutoFit/>
                    </a:bodyPr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ko-KR" altLang="en-US" sz="2500" b="1" dirty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동의 없는 합성</a:t>
                      </a:r>
                      <a:r>
                        <a:rPr lang="en-US" altLang="ko-KR" sz="2500" b="1" dirty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/</a:t>
                      </a:r>
                      <a:r>
                        <a:rPr lang="ko-KR" altLang="en-US" sz="2500" b="1" dirty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편집은</a:t>
                      </a:r>
                      <a:r>
                        <a:rPr lang="en-US" altLang="ko-KR" sz="2500" b="1" dirty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?</a:t>
                      </a:r>
                      <a:endParaRPr lang="ko-KR" altLang="en-US" sz="2500" b="1" dirty="0"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p:txBody>
                </p:sp>
                <p:pic>
                  <p:nvPicPr>
                    <p:cNvPr id="30" name="그림 29">
                      <a:extLst>
                        <a:ext uri="{FF2B5EF4-FFF2-40B4-BE49-F238E27FC236}">
                          <a16:creationId xmlns:a16="http://schemas.microsoft.com/office/drawing/2014/main" id="{7A48B6A2-4A76-49D7-A94B-721C0AD0E64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78494" y="4258107"/>
                      <a:ext cx="502921" cy="502921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34" name="직사각형 33">
                    <a:extLst>
                      <a:ext uri="{FF2B5EF4-FFF2-40B4-BE49-F238E27FC236}">
                        <a16:creationId xmlns:a16="http://schemas.microsoft.com/office/drawing/2014/main" id="{829A66AD-3980-454A-880B-4E1D3610EFB0}"/>
                      </a:ext>
                    </a:extLst>
                  </p:cNvPr>
                  <p:cNvSpPr/>
                  <p:nvPr/>
                </p:nvSpPr>
                <p:spPr>
                  <a:xfrm>
                    <a:off x="1206655" y="5276385"/>
                    <a:ext cx="3757760" cy="30777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ko-KR" altLang="en-US" sz="1400" dirty="0">
                        <a:solidFill>
                          <a:srgbClr val="000000"/>
                        </a:solidFill>
                        <a:latin typeface="나눔바른고딕" panose="020B0603020101020101" pitchFamily="50" charset="-127"/>
                      </a:rPr>
                      <a:t>성폭력범죄의 처벌 등에 관한 특례법 제</a:t>
                    </a:r>
                    <a:r>
                      <a:rPr lang="en-US" altLang="ko-KR" sz="1400" dirty="0">
                        <a:solidFill>
                          <a:srgbClr val="000000"/>
                        </a:solidFill>
                        <a:latin typeface="나눔바른고딕" panose="020B0603020101020101" pitchFamily="50" charset="-127"/>
                      </a:rPr>
                      <a:t>14</a:t>
                    </a:r>
                    <a:r>
                      <a:rPr lang="ko-KR" altLang="en-US" sz="1400" dirty="0">
                        <a:solidFill>
                          <a:srgbClr val="000000"/>
                        </a:solidFill>
                        <a:latin typeface="나눔바른고딕" panose="020B0603020101020101" pitchFamily="50" charset="-127"/>
                      </a:rPr>
                      <a:t>조의 </a:t>
                    </a:r>
                    <a:r>
                      <a:rPr lang="en-US" altLang="ko-KR" sz="1400" dirty="0">
                        <a:solidFill>
                          <a:srgbClr val="000000"/>
                        </a:solidFill>
                        <a:latin typeface="나눔바른고딕" panose="020B0603020101020101" pitchFamily="50" charset="-127"/>
                      </a:rPr>
                      <a:t>2</a:t>
                    </a:r>
                    <a:endParaRPr lang="ko-KR" altLang="en-US" sz="1400" dirty="0"/>
                  </a:p>
                </p:txBody>
              </p:sp>
            </p:grpSp>
            <p:cxnSp>
              <p:nvCxnSpPr>
                <p:cNvPr id="56" name="직선 연결선 55">
                  <a:extLst>
                    <a:ext uri="{FF2B5EF4-FFF2-40B4-BE49-F238E27FC236}">
                      <a16:creationId xmlns:a16="http://schemas.microsoft.com/office/drawing/2014/main" id="{6D3DAE4F-87FC-455F-815F-80447CA061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93814" y="3705453"/>
                  <a:ext cx="1793445" cy="0"/>
                </a:xfrm>
                <a:prstGeom prst="line">
                  <a:avLst/>
                </a:prstGeom>
                <a:ln w="19050">
                  <a:solidFill>
                    <a:srgbClr val="FAC03D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직선 연결선 60">
                  <a:extLst>
                    <a:ext uri="{FF2B5EF4-FFF2-40B4-BE49-F238E27FC236}">
                      <a16:creationId xmlns:a16="http://schemas.microsoft.com/office/drawing/2014/main" id="{B707E10E-9229-42FB-8DB9-1F5130DF4F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93814" y="2487774"/>
                  <a:ext cx="1793445" cy="0"/>
                </a:xfrm>
                <a:prstGeom prst="line">
                  <a:avLst/>
                </a:prstGeom>
                <a:ln w="19050">
                  <a:solidFill>
                    <a:srgbClr val="FAC03D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직선 연결선 61">
                  <a:extLst>
                    <a:ext uri="{FF2B5EF4-FFF2-40B4-BE49-F238E27FC236}">
                      <a16:creationId xmlns:a16="http://schemas.microsoft.com/office/drawing/2014/main" id="{18FEBA4C-4190-488D-95F2-F1FD8E2E24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336610" y="4977596"/>
                  <a:ext cx="1150649" cy="0"/>
                </a:xfrm>
                <a:prstGeom prst="line">
                  <a:avLst/>
                </a:prstGeom>
                <a:ln w="19050">
                  <a:solidFill>
                    <a:srgbClr val="FAC03D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직선 연결선 64">
                  <a:extLst>
                    <a:ext uri="{FF2B5EF4-FFF2-40B4-BE49-F238E27FC236}">
                      <a16:creationId xmlns:a16="http://schemas.microsoft.com/office/drawing/2014/main" id="{FD44A147-65EF-429E-BF8A-06391AD67C72}"/>
                    </a:ext>
                  </a:extLst>
                </p:cNvPr>
                <p:cNvCxnSpPr/>
                <p:nvPr/>
              </p:nvCxnSpPr>
              <p:spPr>
                <a:xfrm>
                  <a:off x="5487259" y="2476135"/>
                  <a:ext cx="0" cy="2501461"/>
                </a:xfrm>
                <a:prstGeom prst="line">
                  <a:avLst/>
                </a:prstGeom>
                <a:ln w="19050">
                  <a:solidFill>
                    <a:srgbClr val="FAC03D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44" name="그림 43">
                  <a:extLst>
                    <a:ext uri="{FF2B5EF4-FFF2-40B4-BE49-F238E27FC236}">
                      <a16:creationId xmlns:a16="http://schemas.microsoft.com/office/drawing/2014/main" id="{1D96F1E9-C009-4291-BD2F-DD66B397D7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79639" y="3396080"/>
                  <a:ext cx="740666" cy="618745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40579229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1957B7D7-AE63-46E2-9539-2C3381C4B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9</a:t>
            </a:fld>
            <a:endParaRPr lang="ko-KR" alt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873A427-8161-4B8E-B28C-E59CB6F18456}"/>
              </a:ext>
            </a:extLst>
          </p:cNvPr>
          <p:cNvSpPr txBox="1"/>
          <p:nvPr/>
        </p:nvSpPr>
        <p:spPr>
          <a:xfrm>
            <a:off x="3036762" y="1197004"/>
            <a:ext cx="3520345" cy="64088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아동 </a:t>
            </a:r>
            <a:r>
              <a:rPr lang="ko-KR" altLang="en-US" sz="2600" b="1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・ </a:t>
            </a:r>
            <a:r>
              <a:rPr lang="ko-KR" altLang="en-US" sz="2600" b="1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청소년성착취물</a:t>
            </a:r>
            <a:endParaRPr lang="ko-KR" altLang="en-US" sz="26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C07B74-637E-4861-85D2-3E7E4CEBB202}"/>
              </a:ext>
            </a:extLst>
          </p:cNvPr>
          <p:cNvSpPr txBox="1"/>
          <p:nvPr/>
        </p:nvSpPr>
        <p:spPr>
          <a:xfrm>
            <a:off x="2117589" y="388921"/>
            <a:ext cx="2656496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법이 알려주는 디지털 성폭력</a:t>
            </a: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F8ECE37E-1C34-4BE5-A810-41D14F5D5683}"/>
              </a:ext>
            </a:extLst>
          </p:cNvPr>
          <p:cNvGrpSpPr/>
          <p:nvPr/>
        </p:nvGrpSpPr>
        <p:grpSpPr>
          <a:xfrm>
            <a:off x="854956" y="2195251"/>
            <a:ext cx="7434087" cy="3844339"/>
            <a:chOff x="854956" y="2156171"/>
            <a:chExt cx="7434087" cy="3844339"/>
          </a:xfrm>
        </p:grpSpPr>
        <p:grpSp>
          <p:nvGrpSpPr>
            <p:cNvPr id="3" name="그룹 2">
              <a:extLst>
                <a:ext uri="{FF2B5EF4-FFF2-40B4-BE49-F238E27FC236}">
                  <a16:creationId xmlns:a16="http://schemas.microsoft.com/office/drawing/2014/main" id="{DCF5767C-DD64-416A-9C81-66ACDD5BD500}"/>
                </a:ext>
              </a:extLst>
            </p:cNvPr>
            <p:cNvGrpSpPr/>
            <p:nvPr/>
          </p:nvGrpSpPr>
          <p:grpSpPr>
            <a:xfrm>
              <a:off x="854956" y="2169166"/>
              <a:ext cx="7434087" cy="3831344"/>
              <a:chOff x="854956" y="2169166"/>
              <a:chExt cx="7434087" cy="3831344"/>
            </a:xfrm>
          </p:grpSpPr>
          <p:pic>
            <p:nvPicPr>
              <p:cNvPr id="4" name="그림 3">
                <a:extLst>
                  <a:ext uri="{FF2B5EF4-FFF2-40B4-BE49-F238E27FC236}">
                    <a16:creationId xmlns:a16="http://schemas.microsoft.com/office/drawing/2014/main" id="{FDF8A241-0CC4-44B7-9310-6A1FCAE92C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4956" y="2169166"/>
                <a:ext cx="7434087" cy="3831344"/>
              </a:xfrm>
              <a:prstGeom prst="rect">
                <a:avLst/>
              </a:prstGeom>
            </p:spPr>
          </p:pic>
          <p:sp>
            <p:nvSpPr>
              <p:cNvPr id="52" name="직사각형 51">
                <a:extLst>
                  <a:ext uri="{FF2B5EF4-FFF2-40B4-BE49-F238E27FC236}">
                    <a16:creationId xmlns:a16="http://schemas.microsoft.com/office/drawing/2014/main" id="{4E09F1B6-6D0D-40EB-8EDA-4911F4B8F531}"/>
                  </a:ext>
                </a:extLst>
              </p:cNvPr>
              <p:cNvSpPr/>
              <p:nvPr/>
            </p:nvSpPr>
            <p:spPr>
              <a:xfrm>
                <a:off x="1733550" y="3694799"/>
                <a:ext cx="5964604" cy="15838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52000" indent="-252000">
                  <a:lnSpc>
                    <a:spcPts val="2400"/>
                  </a:lnSpc>
                  <a:spcAft>
                    <a:spcPts val="800"/>
                  </a:spcAft>
                </a:pPr>
                <a:r>
                  <a:rPr lang="en-US" altLang="ko-KR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• </a:t>
                </a:r>
                <a:r>
                  <a:rPr lang="ko-KR" altLang="en-US" b="1" dirty="0">
                    <a:solidFill>
                      <a:srgbClr val="F08502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아동 </a:t>
                </a:r>
                <a:r>
                  <a:rPr lang="ko-KR" altLang="en-US" b="1" dirty="0">
                    <a:solidFill>
                      <a:srgbClr val="F08502"/>
                    </a:solidFill>
                    <a:latin typeface="나눔고딕 ExtraBold" panose="020D0904000000000000" pitchFamily="50" charset="-127"/>
                    <a:ea typeface="나눔고딕 ExtraBold" panose="020D0904000000000000" pitchFamily="50" charset="-127"/>
                  </a:rPr>
                  <a:t>・ </a:t>
                </a:r>
                <a:r>
                  <a:rPr lang="ko-KR" altLang="en-US" b="1" dirty="0">
                    <a:solidFill>
                      <a:srgbClr val="F08502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청소년</a:t>
                </a:r>
                <a:r>
                  <a: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 또는 아동 </a:t>
                </a:r>
                <a:r>
                  <a:rPr lang="ko-KR" altLang="en-US" dirty="0">
                    <a:latin typeface="나눔고딕 ExtraBold" panose="020D0904000000000000" pitchFamily="50" charset="-127"/>
                    <a:ea typeface="나눔고딕 ExtraBold" panose="020D0904000000000000" pitchFamily="50" charset="-127"/>
                  </a:rPr>
                  <a:t>・ </a:t>
                </a:r>
                <a:r>
                  <a: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청소년으로 명백하게 인식될 수 있는 사람이나 표현물이 등장</a:t>
                </a:r>
                <a:endParaRPr lang="en-US" altLang="ko-KR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  <a:p>
                <a:pPr marL="180975" indent="-180975">
                  <a:lnSpc>
                    <a:spcPts val="2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altLang="ko-KR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• </a:t>
                </a:r>
                <a:r>
                  <a: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아동 </a:t>
                </a:r>
                <a:r>
                  <a:rPr lang="ko-KR" altLang="en-US" dirty="0">
                    <a:latin typeface="나눔고딕 ExtraBold" panose="020D0904000000000000" pitchFamily="50" charset="-127"/>
                    <a:ea typeface="나눔고딕 ExtraBold" panose="020D0904000000000000" pitchFamily="50" charset="-127"/>
                  </a:rPr>
                  <a:t>・ </a:t>
                </a:r>
                <a:r>
                  <a: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청소년의 </a:t>
                </a:r>
                <a:r>
                  <a:rPr lang="ko-KR" altLang="en-US" b="1" dirty="0">
                    <a:solidFill>
                      <a:srgbClr val="F08502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의사와 무관하게</a:t>
                </a:r>
              </a:p>
              <a:p>
                <a:pPr>
                  <a:lnSpc>
                    <a:spcPts val="2000"/>
                  </a:lnSpc>
                  <a:spcBef>
                    <a:spcPts val="600"/>
                  </a:spcBef>
                </a:pPr>
                <a:r>
                  <a:rPr lang="en-US" altLang="ko-KR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• </a:t>
                </a:r>
                <a:r>
                  <a: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아동 </a:t>
                </a:r>
                <a:r>
                  <a:rPr lang="ko-KR" altLang="en-US" dirty="0">
                    <a:latin typeface="나눔고딕 ExtraBold" panose="020D0904000000000000" pitchFamily="50" charset="-127"/>
                    <a:ea typeface="나눔고딕 ExtraBold" panose="020D0904000000000000" pitchFamily="50" charset="-127"/>
                  </a:rPr>
                  <a:t>・ </a:t>
                </a:r>
                <a:r>
                  <a: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청소년의 </a:t>
                </a:r>
                <a:r>
                  <a:rPr lang="ko-KR" altLang="en-US" b="1" dirty="0">
                    <a:solidFill>
                      <a:srgbClr val="F08502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성적인 이미지</a:t>
                </a:r>
                <a:r>
                  <a: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를 담은 사진이나 영상</a:t>
                </a:r>
              </a:p>
            </p:txBody>
          </p:sp>
          <p:sp>
            <p:nvSpPr>
              <p:cNvPr id="11" name="직사각형 10">
                <a:extLst>
                  <a:ext uri="{FF2B5EF4-FFF2-40B4-BE49-F238E27FC236}">
                    <a16:creationId xmlns:a16="http://schemas.microsoft.com/office/drawing/2014/main" id="{F8D6E8EF-DBB0-4C4E-A73C-E5091F4E3A64}"/>
                  </a:ext>
                </a:extLst>
              </p:cNvPr>
              <p:cNvSpPr/>
              <p:nvPr/>
            </p:nvSpPr>
            <p:spPr>
              <a:xfrm>
                <a:off x="1667201" y="3048978"/>
                <a:ext cx="6477000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ko-KR" altLang="en-US" sz="2000" b="1" dirty="0">
                    <a:solidFill>
                      <a:srgbClr val="0000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아동 </a:t>
                </a:r>
                <a:r>
                  <a:rPr lang="ko-KR" altLang="en-US" sz="2000" b="1" dirty="0">
                    <a:solidFill>
                      <a:srgbClr val="000000"/>
                    </a:solidFill>
                    <a:latin typeface="나눔고딕 ExtraBold" panose="020D0904000000000000" pitchFamily="50" charset="-127"/>
                    <a:ea typeface="나눔고딕 ExtraBold" panose="020D0904000000000000" pitchFamily="50" charset="-127"/>
                  </a:rPr>
                  <a:t>・ </a:t>
                </a:r>
                <a:r>
                  <a:rPr lang="ko-KR" altLang="en-US" sz="2000" b="1" dirty="0" err="1">
                    <a:solidFill>
                      <a:srgbClr val="0000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청소년성착취물이란</a:t>
                </a:r>
                <a:endParaRPr lang="ko-KR" altLang="en-US" sz="2000" dirty="0"/>
              </a:p>
            </p:txBody>
          </p:sp>
          <p:cxnSp>
            <p:nvCxnSpPr>
              <p:cNvPr id="13" name="직선 연결선 12">
                <a:extLst>
                  <a:ext uri="{FF2B5EF4-FFF2-40B4-BE49-F238E27FC236}">
                    <a16:creationId xmlns:a16="http://schemas.microsoft.com/office/drawing/2014/main" id="{2E24A40C-6984-4E3B-9A26-E135BF7CB2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33550" y="3472116"/>
                <a:ext cx="6057900" cy="0"/>
              </a:xfrm>
              <a:prstGeom prst="line">
                <a:avLst/>
              </a:prstGeom>
              <a:ln w="28575">
                <a:solidFill>
                  <a:srgbClr val="FBC03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직사각형 17">
                <a:extLst>
                  <a:ext uri="{FF2B5EF4-FFF2-40B4-BE49-F238E27FC236}">
                    <a16:creationId xmlns:a16="http://schemas.microsoft.com/office/drawing/2014/main" id="{53E69F0F-666D-459D-A78B-3DE2E2ACA9ED}"/>
                  </a:ext>
                </a:extLst>
              </p:cNvPr>
              <p:cNvSpPr/>
              <p:nvPr/>
            </p:nvSpPr>
            <p:spPr>
              <a:xfrm>
                <a:off x="1133697" y="2169166"/>
                <a:ext cx="6477000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o-KR" altLang="en-US" sz="2000" b="1" dirty="0">
                    <a:solidFill>
                      <a:srgbClr val="0000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대상이 아동 </a:t>
                </a:r>
                <a:r>
                  <a:rPr lang="ko-KR" altLang="en-US" sz="2000" b="1" dirty="0">
                    <a:solidFill>
                      <a:srgbClr val="000000"/>
                    </a:solidFill>
                    <a:latin typeface="나눔고딕 ExtraBold" panose="020D0904000000000000" pitchFamily="50" charset="-127"/>
                    <a:ea typeface="나눔고딕 ExtraBold" panose="020D0904000000000000" pitchFamily="50" charset="-127"/>
                  </a:rPr>
                  <a:t>・ </a:t>
                </a:r>
                <a:r>
                  <a:rPr lang="ko-KR" altLang="en-US" sz="2000" b="1" dirty="0">
                    <a:solidFill>
                      <a:srgbClr val="0000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청소년이라면</a:t>
                </a:r>
                <a:r>
                  <a:rPr lang="en-US" altLang="ko-KR" sz="2000" b="1" dirty="0">
                    <a:solidFill>
                      <a:srgbClr val="0000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?               </a:t>
                </a:r>
                <a:r>
                  <a:rPr lang="ko-KR" altLang="en-US" sz="2000" b="1" dirty="0">
                    <a:solidFill>
                      <a:srgbClr val="F08502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아동 </a:t>
                </a:r>
                <a:r>
                  <a:rPr lang="ko-KR" altLang="en-US" sz="2000" b="1" dirty="0">
                    <a:solidFill>
                      <a:srgbClr val="F08502"/>
                    </a:solidFill>
                    <a:latin typeface="나눔고딕 ExtraBold" panose="020D0904000000000000" pitchFamily="50" charset="-127"/>
                    <a:ea typeface="나눔고딕 ExtraBold" panose="020D0904000000000000" pitchFamily="50" charset="-127"/>
                  </a:rPr>
                  <a:t>・ </a:t>
                </a:r>
                <a:r>
                  <a:rPr lang="ko-KR" altLang="en-US" sz="2000" b="1" dirty="0" err="1">
                    <a:solidFill>
                      <a:srgbClr val="F08502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청소년성착취물</a:t>
                </a:r>
                <a:endParaRPr lang="ko-KR" altLang="en-US" sz="2000" dirty="0">
                  <a:solidFill>
                    <a:srgbClr val="F08502"/>
                  </a:solidFill>
                </a:endParaRPr>
              </a:p>
            </p:txBody>
          </p:sp>
        </p:grpSp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id="{9D092119-986D-4A67-BBE3-A17EF5073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1385" y="2156171"/>
              <a:ext cx="480252" cy="4011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495985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나눔바른고딕">
      <a:majorFont>
        <a:latin typeface="Calibri Light"/>
        <a:ea typeface="나눔바른고딕"/>
        <a:cs typeface=""/>
      </a:majorFont>
      <a:minorFont>
        <a:latin typeface="Calibri"/>
        <a:ea typeface="나눔바른고딕"/>
        <a:cs typeface="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1013</TotalTime>
  <Words>2922</Words>
  <Application>Microsoft Office PowerPoint</Application>
  <PresentationFormat>화면 슬라이드 쇼(4:3)</PresentationFormat>
  <Paragraphs>328</Paragraphs>
  <Slides>23</Slides>
  <Notes>16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23</vt:i4>
      </vt:variant>
    </vt:vector>
  </HeadingPairs>
  <TitlesOfParts>
    <vt:vector size="31" baseType="lpstr">
      <vt:lpstr>Calibri</vt:lpstr>
      <vt:lpstr>Wingdings</vt:lpstr>
      <vt:lpstr>나눔바른고딕OTF Light</vt:lpstr>
      <vt:lpstr>나눔고딕 ExtraBold</vt:lpstr>
      <vt:lpstr>나눔바른고딕</vt:lpstr>
      <vt:lpstr>맑은 고딕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indnp</dc:creator>
  <cp:lastModifiedBy>jeong gil jeon</cp:lastModifiedBy>
  <cp:revision>98</cp:revision>
  <dcterms:created xsi:type="dcterms:W3CDTF">2020-12-16T02:26:52Z</dcterms:created>
  <dcterms:modified xsi:type="dcterms:W3CDTF">2022-08-30T04:17:26Z</dcterms:modified>
</cp:coreProperties>
</file>